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3" r:id="rId2"/>
    <p:sldId id="284" r:id="rId3"/>
    <p:sldId id="285" r:id="rId4"/>
    <p:sldId id="257" r:id="rId5"/>
    <p:sldId id="286" r:id="rId6"/>
    <p:sldId id="258" r:id="rId7"/>
    <p:sldId id="259" r:id="rId8"/>
    <p:sldId id="261" r:id="rId9"/>
    <p:sldId id="278" r:id="rId10"/>
    <p:sldId id="262" r:id="rId11"/>
    <p:sldId id="263" r:id="rId12"/>
    <p:sldId id="264" r:id="rId13"/>
    <p:sldId id="291" r:id="rId14"/>
    <p:sldId id="265" r:id="rId15"/>
    <p:sldId id="266" r:id="rId16"/>
    <p:sldId id="292" r:id="rId17"/>
    <p:sldId id="296" r:id="rId18"/>
    <p:sldId id="295" r:id="rId19"/>
    <p:sldId id="267" r:id="rId20"/>
    <p:sldId id="268" r:id="rId21"/>
    <p:sldId id="277" r:id="rId22"/>
    <p:sldId id="281" r:id="rId23"/>
    <p:sldId id="282" r:id="rId24"/>
    <p:sldId id="269" r:id="rId25"/>
    <p:sldId id="270" r:id="rId26"/>
    <p:sldId id="271" r:id="rId27"/>
    <p:sldId id="287" r:id="rId28"/>
    <p:sldId id="272" r:id="rId29"/>
    <p:sldId id="288" r:id="rId30"/>
    <p:sldId id="273" r:id="rId31"/>
    <p:sldId id="274" r:id="rId32"/>
    <p:sldId id="279" r:id="rId33"/>
    <p:sldId id="275" r:id="rId34"/>
    <p:sldId id="276" r:id="rId35"/>
    <p:sldId id="280" r:id="rId36"/>
    <p:sldId id="290" r:id="rId37"/>
    <p:sldId id="289" r:id="rId38"/>
    <p:sldId id="293" r:id="rId39"/>
    <p:sldId id="299" r:id="rId40"/>
    <p:sldId id="300" r:id="rId41"/>
    <p:sldId id="297" r:id="rId42"/>
    <p:sldId id="298" r:id="rId43"/>
    <p:sldId id="294"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3/19/2017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1.</a:t>
            </a:r>
            <a:endParaRPr lang="en-US" dirty="0"/>
          </a:p>
        </p:txBody>
      </p:sp>
      <p:sp>
        <p:nvSpPr>
          <p:cNvPr id="3" name="Content Placeholder 2"/>
          <p:cNvSpPr>
            <a:spLocks noGrp="1"/>
          </p:cNvSpPr>
          <p:nvPr>
            <p:ph idx="1"/>
          </p:nvPr>
        </p:nvSpPr>
        <p:spPr/>
        <p:txBody>
          <a:bodyPr/>
          <a:lstStyle/>
          <a:p>
            <a:r>
              <a:rPr lang="en-US" dirty="0" smtClean="0"/>
              <a:t>The </a:t>
            </a:r>
            <a:r>
              <a:rPr lang="en-US" i="1" dirty="0" smtClean="0"/>
              <a:t>Acts of the Apostles</a:t>
            </a:r>
            <a:r>
              <a:rPr lang="en-US" dirty="0" smtClean="0"/>
              <a:t> is the only book in the world that tells us the </a:t>
            </a:r>
            <a:r>
              <a:rPr lang="en-US" dirty="0" smtClean="0">
                <a:solidFill>
                  <a:srgbClr val="FF0000"/>
                </a:solidFill>
              </a:rPr>
              <a:t>results</a:t>
            </a:r>
            <a:r>
              <a:rPr lang="en-US" dirty="0" smtClean="0"/>
              <a:t> of the teaching life of our Lord Jesus.</a:t>
            </a:r>
          </a:p>
          <a:p>
            <a:endParaRPr lang="en-US" i="1" dirty="0"/>
          </a:p>
          <a:p>
            <a:r>
              <a:rPr lang="en-US" dirty="0" smtClean="0"/>
              <a:t>What actually happened?</a:t>
            </a:r>
            <a:endParaRPr lang="en-US" dirty="0"/>
          </a:p>
        </p:txBody>
      </p:sp>
    </p:spTree>
    <p:extLst>
      <p:ext uri="{BB962C8B-B14F-4D97-AF65-F5344CB8AC3E}">
        <p14:creationId xmlns:p14="http://schemas.microsoft.com/office/powerpoint/2010/main" val="252870353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Kinetic actions of apostles</a:t>
            </a:r>
            <a:endParaRPr lang="en-US" dirty="0"/>
          </a:p>
        </p:txBody>
      </p:sp>
      <p:sp>
        <p:nvSpPr>
          <p:cNvPr id="3" name="Content Placeholder 2"/>
          <p:cNvSpPr>
            <a:spLocks noGrp="1"/>
          </p:cNvSpPr>
          <p:nvPr>
            <p:ph idx="1"/>
          </p:nvPr>
        </p:nvSpPr>
        <p:spPr/>
        <p:txBody>
          <a:bodyPr/>
          <a:lstStyle/>
          <a:p>
            <a:r>
              <a:rPr lang="en-US" dirty="0" smtClean="0"/>
              <a:t>Under threats</a:t>
            </a:r>
          </a:p>
          <a:p>
            <a:r>
              <a:rPr lang="en-US" dirty="0" smtClean="0"/>
              <a:t>Accepted single assignment</a:t>
            </a:r>
          </a:p>
          <a:p>
            <a:r>
              <a:rPr lang="en-US" dirty="0" smtClean="0"/>
              <a:t>Living and breathing preaching machines</a:t>
            </a:r>
          </a:p>
          <a:p>
            <a:r>
              <a:rPr lang="en-US" dirty="0" smtClean="0"/>
              <a:t>Trained by Jesus</a:t>
            </a:r>
          </a:p>
          <a:p>
            <a:r>
              <a:rPr lang="en-US" dirty="0" smtClean="0"/>
              <a:t>Empowered by the Holy Spirit</a:t>
            </a:r>
          </a:p>
          <a:p>
            <a:r>
              <a:rPr lang="en-US" dirty="0" smtClean="0"/>
              <a:t>Expectations met by lives on the altar.</a:t>
            </a:r>
            <a:endParaRPr lang="en-US" dirty="0"/>
          </a:p>
        </p:txBody>
      </p:sp>
    </p:spTree>
    <p:extLst>
      <p:ext uri="{BB962C8B-B14F-4D97-AF65-F5344CB8AC3E}">
        <p14:creationId xmlns:p14="http://schemas.microsoft.com/office/powerpoint/2010/main" val="332455945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that it spread no further among the people, let us threaten them, that they speak henceforth to no man in this name. 18 And they called them, and charged them not to speak at all nor teach in the name of </a:t>
            </a:r>
            <a:r>
              <a:rPr lang="en-US" dirty="0" smtClean="0"/>
              <a:t>Jesus...”</a:t>
            </a:r>
            <a:endParaRPr lang="en-US" dirty="0"/>
          </a:p>
        </p:txBody>
      </p:sp>
    </p:spTree>
    <p:extLst>
      <p:ext uri="{BB962C8B-B14F-4D97-AF65-F5344CB8AC3E}">
        <p14:creationId xmlns:p14="http://schemas.microsoft.com/office/powerpoint/2010/main" val="363937086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Peter and John answered and said unto them, Whether it is right in the sight of God to hearken unto you rather than unto God, judge ye: 20 for we cannot but speak the things </a:t>
            </a:r>
            <a:r>
              <a:rPr lang="en-US" dirty="0" smtClean="0"/>
              <a:t>which </a:t>
            </a:r>
            <a:r>
              <a:rPr lang="en-US" dirty="0"/>
              <a:t>we saw and </a:t>
            </a:r>
            <a:r>
              <a:rPr lang="en-US" dirty="0" smtClean="0"/>
              <a:t>heard” (Acts</a:t>
            </a:r>
            <a:r>
              <a:rPr lang="en-US" dirty="0"/>
              <a:t>: 4:</a:t>
            </a:r>
            <a:r>
              <a:rPr lang="en-US" dirty="0" smtClean="0"/>
              <a:t>17-20).</a:t>
            </a:r>
            <a:endParaRPr lang="en-US" dirty="0"/>
          </a:p>
        </p:txBody>
      </p:sp>
    </p:spTree>
    <p:extLst>
      <p:ext uri="{BB962C8B-B14F-4D97-AF65-F5344CB8AC3E}">
        <p14:creationId xmlns:p14="http://schemas.microsoft.com/office/powerpoint/2010/main" val="292123322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apostles had barely started their work but after healing the lame man, they were arrested, and they were charged not to teach in the name of Jesus.</a:t>
            </a:r>
          </a:p>
          <a:p>
            <a:endParaRPr lang="en-US" dirty="0"/>
          </a:p>
          <a:p>
            <a:r>
              <a:rPr lang="en-US" dirty="0" smtClean="0"/>
              <a:t>Yet, as they continued to preach, they were brought up before the “council.”</a:t>
            </a:r>
            <a:endParaRPr lang="en-US" dirty="0"/>
          </a:p>
        </p:txBody>
      </p:sp>
    </p:spTree>
    <p:extLst>
      <p:ext uri="{BB962C8B-B14F-4D97-AF65-F5344CB8AC3E}">
        <p14:creationId xmlns:p14="http://schemas.microsoft.com/office/powerpoint/2010/main" val="48564797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“And </a:t>
            </a:r>
            <a:r>
              <a:rPr lang="en-US" dirty="0"/>
              <a:t>when they had brought them, they set them before the council. And the high priest asked them, 28 saying, We strictly charged you not to teach in this name: and behold, ye have filled Jerusalem with your teaching, and intend to bring this man's blood upon </a:t>
            </a:r>
            <a:r>
              <a:rPr lang="en-US" dirty="0" smtClean="0"/>
              <a:t>us...” </a:t>
            </a:r>
            <a:endParaRPr lang="en-US" dirty="0"/>
          </a:p>
        </p:txBody>
      </p:sp>
    </p:spTree>
    <p:extLst>
      <p:ext uri="{BB962C8B-B14F-4D97-AF65-F5344CB8AC3E}">
        <p14:creationId xmlns:p14="http://schemas.microsoft.com/office/powerpoint/2010/main" val="383186772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r>
              <a:rPr lang="en-US" dirty="0" smtClean="0"/>
              <a:t> “…29 </a:t>
            </a:r>
            <a:r>
              <a:rPr lang="en-US" dirty="0"/>
              <a:t>But Peter and the apostles answered and said, We must obey God rather than </a:t>
            </a:r>
            <a:r>
              <a:rPr lang="en-US" dirty="0" smtClean="0"/>
              <a:t>men” (Acts </a:t>
            </a:r>
            <a:r>
              <a:rPr lang="en-US" dirty="0"/>
              <a:t>5:</a:t>
            </a:r>
            <a:r>
              <a:rPr lang="en-US" dirty="0" smtClean="0"/>
              <a:t>27-29). </a:t>
            </a:r>
            <a:endParaRPr lang="en-US" dirty="0"/>
          </a:p>
        </p:txBody>
      </p:sp>
    </p:spTree>
    <p:extLst>
      <p:ext uri="{BB962C8B-B14F-4D97-AF65-F5344CB8AC3E}">
        <p14:creationId xmlns:p14="http://schemas.microsoft.com/office/powerpoint/2010/main" val="179695654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12 continued to preach the gospel, various other events were occurring, and the persecutions by the Jews grew.</a:t>
            </a:r>
          </a:p>
          <a:p>
            <a:endParaRPr lang="en-US" dirty="0" smtClean="0"/>
          </a:p>
          <a:p>
            <a:r>
              <a:rPr lang="en-US" dirty="0" smtClean="0"/>
              <a:t>“And </a:t>
            </a:r>
            <a:r>
              <a:rPr lang="en-US" dirty="0"/>
              <a:t>to him they agreed: and when they had called the apostles unto them, they beat them and charged them not to speak in the name of Jesus, and let them </a:t>
            </a:r>
            <a:r>
              <a:rPr lang="en-US" dirty="0" smtClean="0"/>
              <a:t>go...” </a:t>
            </a:r>
            <a:endParaRPr lang="en-US" dirty="0"/>
          </a:p>
        </p:txBody>
      </p:sp>
    </p:spTree>
    <p:extLst>
      <p:ext uri="{BB962C8B-B14F-4D97-AF65-F5344CB8AC3E}">
        <p14:creationId xmlns:p14="http://schemas.microsoft.com/office/powerpoint/2010/main" val="184327798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a:t>
            </a:r>
            <a:r>
              <a:rPr lang="en-US" dirty="0"/>
              <a:t>therefore departed from the presence of the council, rejoicing that they were counted worthy to suffer dishonor for the Name. 42 And every day, in the temple and at home, they ceased not to teach and to preach Jesus as the </a:t>
            </a:r>
            <a:r>
              <a:rPr lang="en-US" dirty="0" smtClean="0"/>
              <a:t>Christ” (Acts 5:40-42).</a:t>
            </a:r>
            <a:endParaRPr lang="en-US" dirty="0"/>
          </a:p>
          <a:p>
            <a:endParaRPr lang="en-US" dirty="0"/>
          </a:p>
        </p:txBody>
      </p:sp>
    </p:spTree>
    <p:extLst>
      <p:ext uri="{BB962C8B-B14F-4D97-AF65-F5344CB8AC3E}">
        <p14:creationId xmlns:p14="http://schemas.microsoft.com/office/powerpoint/2010/main" val="320875333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Stephen lost his life for this preaching, and a climax finally came (Acts 7:57-60).</a:t>
            </a:r>
          </a:p>
          <a:p>
            <a:endParaRPr lang="en-US" dirty="0"/>
          </a:p>
        </p:txBody>
      </p:sp>
    </p:spTree>
    <p:extLst>
      <p:ext uri="{BB962C8B-B14F-4D97-AF65-F5344CB8AC3E}">
        <p14:creationId xmlns:p14="http://schemas.microsoft.com/office/powerpoint/2010/main" val="96732231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Saul was consenting unto his death. And there arose on that day a great persecution against the church which was in Jerusalem; and they were all scattered abroad throughout the regions of Judaea and Samaria, except the </a:t>
            </a:r>
            <a:r>
              <a:rPr lang="en-US" dirty="0" smtClean="0"/>
              <a:t>apostles” (Acts </a:t>
            </a:r>
            <a:r>
              <a:rPr lang="en-US" dirty="0"/>
              <a:t>8:</a:t>
            </a:r>
            <a:r>
              <a:rPr lang="en-US" dirty="0" smtClean="0"/>
              <a:t>1). </a:t>
            </a:r>
            <a:endParaRPr lang="en-US" dirty="0"/>
          </a:p>
        </p:txBody>
      </p:sp>
    </p:spTree>
    <p:extLst>
      <p:ext uri="{BB962C8B-B14F-4D97-AF65-F5344CB8AC3E}">
        <p14:creationId xmlns:p14="http://schemas.microsoft.com/office/powerpoint/2010/main" val="30858056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one orbits over this book, perhaps as if in a space ship, it means taking a look at a number of principles easily seen.</a:t>
            </a:r>
          </a:p>
          <a:p>
            <a:endParaRPr lang="en-US" dirty="0"/>
          </a:p>
          <a:p>
            <a:r>
              <a:rPr lang="en-US" dirty="0" smtClean="0"/>
              <a:t>What would be the most prominent thing one would find?</a:t>
            </a:r>
            <a:endParaRPr lang="en-US" dirty="0"/>
          </a:p>
        </p:txBody>
      </p:sp>
    </p:spTree>
    <p:extLst>
      <p:ext uri="{BB962C8B-B14F-4D97-AF65-F5344CB8AC3E}">
        <p14:creationId xmlns:p14="http://schemas.microsoft.com/office/powerpoint/2010/main" val="47387811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a:t>
            </a:r>
            <a:r>
              <a:rPr lang="en-US" dirty="0"/>
              <a:t>therefore that were scattered abroad, went about preaching </a:t>
            </a:r>
            <a:r>
              <a:rPr lang="en-US" dirty="0" smtClean="0"/>
              <a:t>the word” (Acts </a:t>
            </a:r>
            <a:r>
              <a:rPr lang="en-US" dirty="0"/>
              <a:t>8:</a:t>
            </a:r>
            <a:r>
              <a:rPr lang="en-US" dirty="0" smtClean="0"/>
              <a:t>4).</a:t>
            </a:r>
          </a:p>
          <a:p>
            <a:endParaRPr lang="en-US" dirty="0"/>
          </a:p>
          <a:p>
            <a:r>
              <a:rPr lang="en-US" dirty="0" smtClean="0"/>
              <a:t>What were the results of these efforts by the 12 and all the other Christians?</a:t>
            </a:r>
          </a:p>
          <a:p>
            <a:endParaRPr lang="en-US" dirty="0"/>
          </a:p>
          <a:p>
            <a:endParaRPr lang="en-US" dirty="0" smtClean="0"/>
          </a:p>
        </p:txBody>
      </p:sp>
    </p:spTree>
    <p:extLst>
      <p:ext uri="{BB962C8B-B14F-4D97-AF65-F5344CB8AC3E}">
        <p14:creationId xmlns:p14="http://schemas.microsoft.com/office/powerpoint/2010/main" val="118795263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Was anybody </a:t>
            </a:r>
            <a:r>
              <a:rPr lang="en-US" dirty="0" smtClean="0">
                <a:solidFill>
                  <a:srgbClr val="FF0000"/>
                </a:solidFill>
              </a:rPr>
              <a:t>looking for the truth?</a:t>
            </a:r>
          </a:p>
          <a:p>
            <a:endParaRPr lang="en-US" dirty="0"/>
          </a:p>
          <a:p>
            <a:pPr marL="0" indent="0">
              <a:buNone/>
            </a:pPr>
            <a:r>
              <a:rPr lang="en-US" dirty="0" smtClean="0"/>
              <a:t>“They </a:t>
            </a:r>
            <a:r>
              <a:rPr lang="en-US" dirty="0"/>
              <a:t>then that received his word were baptized: and there were added [unto them] in that day about three thousand </a:t>
            </a:r>
            <a:r>
              <a:rPr lang="en-US" dirty="0" smtClean="0"/>
              <a:t>souls” (Acts </a:t>
            </a:r>
            <a:r>
              <a:rPr lang="en-US" dirty="0"/>
              <a:t>2:</a:t>
            </a:r>
            <a:r>
              <a:rPr lang="en-US" dirty="0" smtClean="0"/>
              <a:t>41). </a:t>
            </a:r>
          </a:p>
          <a:p>
            <a:pPr marL="0" indent="0">
              <a:buNone/>
            </a:pPr>
            <a:endParaRPr lang="en-US" dirty="0"/>
          </a:p>
          <a:p>
            <a:pPr marL="0" indent="0">
              <a:buNone/>
            </a:pPr>
            <a:r>
              <a:rPr lang="en-US" dirty="0" smtClean="0"/>
              <a:t>“ But </a:t>
            </a:r>
            <a:r>
              <a:rPr lang="en-US" dirty="0"/>
              <a:t>many of them that heard the word believed; and the number of the men came to be about five </a:t>
            </a:r>
            <a:r>
              <a:rPr lang="en-US" dirty="0" smtClean="0"/>
              <a:t>thousand” (Acts </a:t>
            </a:r>
            <a:r>
              <a:rPr lang="en-US" dirty="0"/>
              <a:t>4:</a:t>
            </a:r>
            <a:r>
              <a:rPr lang="en-US" dirty="0" smtClean="0"/>
              <a:t>4). </a:t>
            </a:r>
            <a:endParaRPr lang="en-US" dirty="0"/>
          </a:p>
        </p:txBody>
      </p:sp>
    </p:spTree>
    <p:extLst>
      <p:ext uri="{BB962C8B-B14F-4D97-AF65-F5344CB8AC3E}">
        <p14:creationId xmlns:p14="http://schemas.microsoft.com/office/powerpoint/2010/main" val="282578673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by the hands of the apostles were many signs and wonders wrought among the people; and they were all with one accord in Solomon's porch. 13 But of the rest durst no man join himself to them: howbeit the people magnified them; 14 and believers were the more added to the Lord, multitudes both of them and women</a:t>
            </a:r>
            <a:r>
              <a:rPr lang="en-US" dirty="0" smtClean="0"/>
              <a:t>;” (Acts 5:14).</a:t>
            </a:r>
            <a:endParaRPr lang="en-US" dirty="0"/>
          </a:p>
        </p:txBody>
      </p:sp>
    </p:spTree>
    <p:extLst>
      <p:ext uri="{BB962C8B-B14F-4D97-AF65-F5344CB8AC3E}">
        <p14:creationId xmlns:p14="http://schemas.microsoft.com/office/powerpoint/2010/main" val="234614689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the word of God increased; and the number of the disciples multiplied in Jerusalem exceedingly; and a great company of the priests were obedient to the </a:t>
            </a:r>
            <a:r>
              <a:rPr lang="en-US" dirty="0" smtClean="0"/>
              <a:t>faith” (Acts 6:7).</a:t>
            </a:r>
            <a:endParaRPr lang="en-US" dirty="0"/>
          </a:p>
          <a:p>
            <a:endParaRPr lang="en-US" dirty="0"/>
          </a:p>
        </p:txBody>
      </p:sp>
    </p:spTree>
    <p:extLst>
      <p:ext uri="{BB962C8B-B14F-4D97-AF65-F5344CB8AC3E}">
        <p14:creationId xmlns:p14="http://schemas.microsoft.com/office/powerpoint/2010/main" val="396819861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About 2 decades later Paul could say:</a:t>
            </a:r>
          </a:p>
          <a:p>
            <a:endParaRPr lang="en-US" dirty="0"/>
          </a:p>
          <a:p>
            <a:r>
              <a:rPr lang="en-US" dirty="0" smtClean="0"/>
              <a:t> </a:t>
            </a:r>
            <a:r>
              <a:rPr lang="en-US" dirty="0" smtClean="0"/>
              <a:t>“if </a:t>
            </a:r>
            <a:r>
              <a:rPr lang="en-US" dirty="0"/>
              <a:t>so be that ye continue in the faith, grounded and </a:t>
            </a:r>
            <a:r>
              <a:rPr lang="en-US" dirty="0" err="1"/>
              <a:t>stedfast</a:t>
            </a:r>
            <a:r>
              <a:rPr lang="en-US" dirty="0"/>
              <a:t>, and not moved away from the hope of the gospel which ye heard, which was preached in all creation under heaven; whereof I Paul was made a </a:t>
            </a:r>
            <a:r>
              <a:rPr lang="en-US" dirty="0" smtClean="0"/>
              <a:t>minister” (Colossians 1:23).</a:t>
            </a:r>
            <a:endParaRPr lang="en-US" dirty="0"/>
          </a:p>
        </p:txBody>
      </p:sp>
    </p:spTree>
    <p:extLst>
      <p:ext uri="{BB962C8B-B14F-4D97-AF65-F5344CB8AC3E}">
        <p14:creationId xmlns:p14="http://schemas.microsoft.com/office/powerpoint/2010/main" val="203203660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instantly comes to mind?</a:t>
            </a:r>
          </a:p>
          <a:p>
            <a:endParaRPr lang="en-US" dirty="0" smtClean="0"/>
          </a:p>
          <a:p>
            <a:r>
              <a:rPr lang="en-US" dirty="0" smtClean="0"/>
              <a:t>Now the </a:t>
            </a:r>
            <a:r>
              <a:rPr lang="en-US" dirty="0"/>
              <a:t>converts felt the urgency of continuing the work of the 12.</a:t>
            </a:r>
          </a:p>
          <a:p>
            <a:r>
              <a:rPr lang="en-US" dirty="0"/>
              <a:t>Is there any urgency in our generation of continuing the work of the 12?</a:t>
            </a:r>
          </a:p>
          <a:p>
            <a:endParaRPr lang="en-US" dirty="0"/>
          </a:p>
        </p:txBody>
      </p:sp>
    </p:spTree>
    <p:extLst>
      <p:ext uri="{BB962C8B-B14F-4D97-AF65-F5344CB8AC3E}">
        <p14:creationId xmlns:p14="http://schemas.microsoft.com/office/powerpoint/2010/main" val="121178305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Kaleidoscope of actions needed.</a:t>
            </a:r>
            <a:endParaRPr lang="en-US" dirty="0"/>
          </a:p>
        </p:txBody>
      </p:sp>
      <p:sp>
        <p:nvSpPr>
          <p:cNvPr id="3" name="Content Placeholder 2"/>
          <p:cNvSpPr>
            <a:spLocks noGrp="1"/>
          </p:cNvSpPr>
          <p:nvPr>
            <p:ph idx="1"/>
          </p:nvPr>
        </p:nvSpPr>
        <p:spPr/>
        <p:txBody>
          <a:bodyPr/>
          <a:lstStyle/>
          <a:p>
            <a:r>
              <a:rPr lang="en-US" dirty="0" smtClean="0"/>
              <a:t>What begins to emerge?</a:t>
            </a:r>
          </a:p>
          <a:p>
            <a:endParaRPr lang="en-US" dirty="0"/>
          </a:p>
          <a:p>
            <a:r>
              <a:rPr lang="en-US" dirty="0" smtClean="0"/>
              <a:t>Continuous teaching added teachers.</a:t>
            </a:r>
          </a:p>
          <a:p>
            <a:r>
              <a:rPr lang="en-US" dirty="0" smtClean="0"/>
              <a:t>Loving benevolence</a:t>
            </a:r>
          </a:p>
          <a:p>
            <a:r>
              <a:rPr lang="en-US" dirty="0" smtClean="0"/>
              <a:t>Great increase of believers</a:t>
            </a:r>
          </a:p>
          <a:p>
            <a:r>
              <a:rPr lang="en-US" dirty="0" smtClean="0"/>
              <a:t>Teaching brought faith and obedience.</a:t>
            </a:r>
          </a:p>
        </p:txBody>
      </p:sp>
    </p:spTree>
    <p:extLst>
      <p:ext uri="{BB962C8B-B14F-4D97-AF65-F5344CB8AC3E}">
        <p14:creationId xmlns:p14="http://schemas.microsoft.com/office/powerpoint/2010/main" val="309612937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One thing to consider that many forget.</a:t>
            </a:r>
          </a:p>
          <a:p>
            <a:endParaRPr lang="en-US" dirty="0"/>
          </a:p>
          <a:p>
            <a:r>
              <a:rPr lang="en-US" dirty="0" smtClean="0"/>
              <a:t>Saving </a:t>
            </a:r>
            <a:r>
              <a:rPr lang="en-US" dirty="0"/>
              <a:t>the soul of your neighbor, friend, or family </a:t>
            </a:r>
            <a:r>
              <a:rPr lang="en-US" dirty="0">
                <a:solidFill>
                  <a:srgbClr val="FF0000"/>
                </a:solidFill>
              </a:rPr>
              <a:t>costs no money</a:t>
            </a:r>
            <a:r>
              <a:rPr lang="en-US" dirty="0"/>
              <a:t>.</a:t>
            </a:r>
          </a:p>
          <a:p>
            <a:endParaRPr lang="en-US" dirty="0"/>
          </a:p>
        </p:txBody>
      </p:sp>
    </p:spTree>
    <p:extLst>
      <p:ext uri="{BB962C8B-B14F-4D97-AF65-F5344CB8AC3E}">
        <p14:creationId xmlns:p14="http://schemas.microsoft.com/office/powerpoint/2010/main" val="202470104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After all, what is the </a:t>
            </a:r>
            <a:r>
              <a:rPr lang="en-US" dirty="0" smtClean="0">
                <a:solidFill>
                  <a:srgbClr val="FF0000"/>
                </a:solidFill>
              </a:rPr>
              <a:t>single mission </a:t>
            </a:r>
            <a:r>
              <a:rPr lang="en-US" dirty="0" smtClean="0"/>
              <a:t>of the Lord’s church?</a:t>
            </a:r>
          </a:p>
          <a:p>
            <a:r>
              <a:rPr lang="en-US" dirty="0" smtClean="0"/>
              <a:t>The Lord left </a:t>
            </a:r>
            <a:r>
              <a:rPr lang="en-US" dirty="0" smtClean="0">
                <a:solidFill>
                  <a:srgbClr val="FF0000"/>
                </a:solidFill>
              </a:rPr>
              <a:t>12 men </a:t>
            </a:r>
            <a:r>
              <a:rPr lang="en-US" dirty="0" smtClean="0"/>
              <a:t>to challenge the entire world.</a:t>
            </a:r>
          </a:p>
          <a:p>
            <a:r>
              <a:rPr lang="en-US" dirty="0" smtClean="0"/>
              <a:t>They gave their lives to accomplish the charge of the Lord Jesus.</a:t>
            </a:r>
          </a:p>
        </p:txBody>
      </p:sp>
    </p:spTree>
    <p:extLst>
      <p:ext uri="{BB962C8B-B14F-4D97-AF65-F5344CB8AC3E}">
        <p14:creationId xmlns:p14="http://schemas.microsoft.com/office/powerpoint/2010/main" val="359566164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were only 12.</a:t>
            </a:r>
          </a:p>
          <a:p>
            <a:endParaRPr lang="en-US" dirty="0"/>
          </a:p>
          <a:p>
            <a:endParaRPr lang="en-US" dirty="0" smtClean="0"/>
          </a:p>
          <a:p>
            <a:r>
              <a:rPr lang="en-US" dirty="0" smtClean="0"/>
              <a:t>Have </a:t>
            </a:r>
            <a:r>
              <a:rPr lang="en-US" dirty="0"/>
              <a:t>we, who </a:t>
            </a:r>
            <a:r>
              <a:rPr lang="en-US" dirty="0">
                <a:solidFill>
                  <a:srgbClr val="FF0000"/>
                </a:solidFill>
              </a:rPr>
              <a:t>number thousands </a:t>
            </a:r>
            <a:r>
              <a:rPr lang="en-US" dirty="0"/>
              <a:t>around the world, lost sight of souls?</a:t>
            </a:r>
          </a:p>
          <a:p>
            <a:endParaRPr lang="en-US" dirty="0"/>
          </a:p>
        </p:txBody>
      </p:sp>
    </p:spTree>
    <p:extLst>
      <p:ext uri="{BB962C8B-B14F-4D97-AF65-F5344CB8AC3E}">
        <p14:creationId xmlns:p14="http://schemas.microsoft.com/office/powerpoint/2010/main" val="335068410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Does the name of the book suggest anything: </a:t>
            </a:r>
            <a:r>
              <a:rPr lang="en-US" i="1" dirty="0" smtClean="0"/>
              <a:t>Acts of the Apostles</a:t>
            </a:r>
            <a:r>
              <a:rPr lang="en-US" dirty="0" smtClean="0"/>
              <a:t>?</a:t>
            </a:r>
            <a:endParaRPr lang="en-US" dirty="0"/>
          </a:p>
          <a:p>
            <a:endParaRPr lang="en-US" dirty="0" smtClean="0"/>
          </a:p>
          <a:p>
            <a:r>
              <a:rPr lang="en-US" dirty="0" smtClean="0"/>
              <a:t>The </a:t>
            </a:r>
            <a:r>
              <a:rPr lang="en-US" dirty="0"/>
              <a:t>major one would be that studying this book would be an exciting </a:t>
            </a:r>
            <a:r>
              <a:rPr lang="en-US" dirty="0">
                <a:solidFill>
                  <a:srgbClr val="FF0000"/>
                </a:solidFill>
              </a:rPr>
              <a:t>call to action</a:t>
            </a:r>
            <a:r>
              <a:rPr lang="en-US" dirty="0"/>
              <a:t>!</a:t>
            </a:r>
          </a:p>
          <a:p>
            <a:endParaRPr lang="en-US" dirty="0"/>
          </a:p>
        </p:txBody>
      </p:sp>
    </p:spTree>
    <p:extLst>
      <p:ext uri="{BB962C8B-B14F-4D97-AF65-F5344CB8AC3E}">
        <p14:creationId xmlns:p14="http://schemas.microsoft.com/office/powerpoint/2010/main" val="249671671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Who is </a:t>
            </a:r>
            <a:r>
              <a:rPr lang="en-US" dirty="0" smtClean="0">
                <a:solidFill>
                  <a:srgbClr val="FF0000"/>
                </a:solidFill>
              </a:rPr>
              <a:t>converting the lost</a:t>
            </a:r>
            <a:r>
              <a:rPr lang="en-US" dirty="0" smtClean="0"/>
              <a:t>?</a:t>
            </a:r>
          </a:p>
          <a:p>
            <a:endParaRPr lang="en-US" dirty="0"/>
          </a:p>
          <a:p>
            <a:r>
              <a:rPr lang="en-US" dirty="0" smtClean="0"/>
              <a:t>Elders: what about it?</a:t>
            </a:r>
          </a:p>
          <a:p>
            <a:r>
              <a:rPr lang="en-US" dirty="0" smtClean="0"/>
              <a:t>Preachers: you too?</a:t>
            </a:r>
          </a:p>
          <a:p>
            <a:r>
              <a:rPr lang="en-US" dirty="0" smtClean="0"/>
              <a:t>Deacons: indirectly converting?</a:t>
            </a:r>
          </a:p>
          <a:p>
            <a:r>
              <a:rPr lang="en-US" dirty="0" smtClean="0"/>
              <a:t>Members: love and concern temperature?</a:t>
            </a:r>
          </a:p>
          <a:p>
            <a:r>
              <a:rPr lang="en-US" dirty="0" smtClean="0"/>
              <a:t>Congregation: “filled Jerusalem?”</a:t>
            </a:r>
            <a:endParaRPr lang="en-US" dirty="0"/>
          </a:p>
        </p:txBody>
      </p:sp>
    </p:spTree>
    <p:extLst>
      <p:ext uri="{BB962C8B-B14F-4D97-AF65-F5344CB8AC3E}">
        <p14:creationId xmlns:p14="http://schemas.microsoft.com/office/powerpoint/2010/main" val="236874334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Kudos earned by few.</a:t>
            </a:r>
            <a:endParaRPr lang="en-US" dirty="0"/>
          </a:p>
        </p:txBody>
      </p:sp>
      <p:sp>
        <p:nvSpPr>
          <p:cNvPr id="3" name="Content Placeholder 2"/>
          <p:cNvSpPr>
            <a:spLocks noGrp="1"/>
          </p:cNvSpPr>
          <p:nvPr>
            <p:ph idx="1"/>
          </p:nvPr>
        </p:nvSpPr>
        <p:spPr/>
        <p:txBody>
          <a:bodyPr/>
          <a:lstStyle/>
          <a:p>
            <a:endParaRPr lang="en-US" dirty="0" smtClean="0"/>
          </a:p>
          <a:p>
            <a:r>
              <a:rPr lang="en-US" dirty="0" smtClean="0"/>
              <a:t>Holding fast the word?</a:t>
            </a:r>
          </a:p>
          <a:p>
            <a:r>
              <a:rPr lang="en-US" dirty="0" smtClean="0"/>
              <a:t>Bastions of faith?</a:t>
            </a:r>
          </a:p>
          <a:p>
            <a:r>
              <a:rPr lang="en-US" dirty="0" smtClean="0"/>
              <a:t>How about bastions of </a:t>
            </a:r>
            <a:r>
              <a:rPr lang="en-US" dirty="0" smtClean="0">
                <a:solidFill>
                  <a:srgbClr val="FF0000"/>
                </a:solidFill>
              </a:rPr>
              <a:t>evangelism</a:t>
            </a:r>
            <a:r>
              <a:rPr lang="en-US" dirty="0" smtClean="0"/>
              <a:t>?</a:t>
            </a:r>
          </a:p>
        </p:txBody>
      </p:sp>
    </p:spTree>
    <p:extLst>
      <p:ext uri="{BB962C8B-B14F-4D97-AF65-F5344CB8AC3E}">
        <p14:creationId xmlns:p14="http://schemas.microsoft.com/office/powerpoint/2010/main" val="211733158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Churches today are doing what </a:t>
            </a:r>
            <a:r>
              <a:rPr lang="en-US" dirty="0"/>
              <a:t>work?</a:t>
            </a:r>
          </a:p>
          <a:p>
            <a:pPr lvl="1"/>
            <a:r>
              <a:rPr lang="en-US" dirty="0"/>
              <a:t>Meeting for worship and classes?</a:t>
            </a:r>
          </a:p>
          <a:p>
            <a:pPr lvl="1"/>
            <a:r>
              <a:rPr lang="en-US" dirty="0"/>
              <a:t>Attending, providing social activities?</a:t>
            </a:r>
          </a:p>
          <a:p>
            <a:pPr lvl="1"/>
            <a:r>
              <a:rPr lang="en-US" dirty="0"/>
              <a:t>Funding missions?</a:t>
            </a:r>
          </a:p>
          <a:p>
            <a:pPr lvl="1"/>
            <a:r>
              <a:rPr lang="en-US" dirty="0"/>
              <a:t>“Pillar” or “pillow” of the truth?</a:t>
            </a:r>
          </a:p>
          <a:p>
            <a:endParaRPr lang="en-US" dirty="0"/>
          </a:p>
        </p:txBody>
      </p:sp>
    </p:spTree>
    <p:extLst>
      <p:ext uri="{BB962C8B-B14F-4D97-AF65-F5344CB8AC3E}">
        <p14:creationId xmlns:p14="http://schemas.microsoft.com/office/powerpoint/2010/main" val="364316896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Worship times today are what?</a:t>
            </a:r>
          </a:p>
          <a:p>
            <a:pPr lvl="1"/>
            <a:r>
              <a:rPr lang="en-US" dirty="0" smtClean="0"/>
              <a:t>Ritual?</a:t>
            </a:r>
          </a:p>
          <a:p>
            <a:pPr lvl="1"/>
            <a:r>
              <a:rPr lang="en-US" dirty="0" smtClean="0"/>
              <a:t>Performance?</a:t>
            </a:r>
          </a:p>
          <a:p>
            <a:pPr lvl="1"/>
            <a:r>
              <a:rPr lang="en-US" dirty="0" smtClean="0"/>
              <a:t>Pleasing attendees, visitors?</a:t>
            </a:r>
          </a:p>
          <a:p>
            <a:pPr lvl="1"/>
            <a:r>
              <a:rPr lang="en-US" dirty="0" smtClean="0"/>
              <a:t>Sweet social activities?</a:t>
            </a:r>
          </a:p>
          <a:p>
            <a:pPr lvl="1"/>
            <a:r>
              <a:rPr lang="en-US" dirty="0" smtClean="0"/>
              <a:t>Provoking to love and good works?</a:t>
            </a:r>
            <a:endParaRPr lang="en-US" dirty="0"/>
          </a:p>
        </p:txBody>
      </p:sp>
    </p:spTree>
    <p:extLst>
      <p:ext uri="{BB962C8B-B14F-4D97-AF65-F5344CB8AC3E}">
        <p14:creationId xmlns:p14="http://schemas.microsoft.com/office/powerpoint/2010/main" val="324336733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dirty="0"/>
          </a:p>
        </p:txBody>
      </p:sp>
      <p:sp>
        <p:nvSpPr>
          <p:cNvPr id="3" name="Content Placeholder 2"/>
          <p:cNvSpPr>
            <a:spLocks noGrp="1"/>
          </p:cNvSpPr>
          <p:nvPr>
            <p:ph idx="1"/>
          </p:nvPr>
        </p:nvSpPr>
        <p:spPr/>
        <p:txBody>
          <a:bodyPr/>
          <a:lstStyle/>
          <a:p>
            <a:endParaRPr lang="en-US" dirty="0" smtClean="0"/>
          </a:p>
          <a:p>
            <a:r>
              <a:rPr lang="en-US" dirty="0" smtClean="0"/>
              <a:t>Conversion record is what?</a:t>
            </a:r>
          </a:p>
          <a:p>
            <a:pPr lvl="1"/>
            <a:r>
              <a:rPr lang="en-US" dirty="0" smtClean="0"/>
              <a:t>Usually about 10% of number of members</a:t>
            </a:r>
          </a:p>
          <a:p>
            <a:pPr lvl="2"/>
            <a:r>
              <a:rPr lang="en-US" dirty="0"/>
              <a:t>(</a:t>
            </a:r>
            <a:r>
              <a:rPr lang="en-US" dirty="0" smtClean="0"/>
              <a:t>400 member church have about 40 baptisms)</a:t>
            </a:r>
          </a:p>
          <a:p>
            <a:pPr lvl="1"/>
            <a:r>
              <a:rPr lang="en-US" dirty="0" smtClean="0"/>
              <a:t>How many are our own children?</a:t>
            </a:r>
          </a:p>
          <a:p>
            <a:pPr lvl="1"/>
            <a:r>
              <a:rPr lang="en-US" dirty="0" smtClean="0"/>
              <a:t>Any from </a:t>
            </a:r>
            <a:r>
              <a:rPr lang="en-US" dirty="0" smtClean="0">
                <a:solidFill>
                  <a:srgbClr val="FF0000"/>
                </a:solidFill>
              </a:rPr>
              <a:t>local community</a:t>
            </a:r>
            <a:r>
              <a:rPr lang="en-US" dirty="0" smtClean="0"/>
              <a:t>?</a:t>
            </a:r>
          </a:p>
          <a:p>
            <a:pPr lvl="1"/>
            <a:r>
              <a:rPr lang="en-US" dirty="0" smtClean="0"/>
              <a:t>Converting any </a:t>
            </a:r>
            <a:r>
              <a:rPr lang="en-US" dirty="0" smtClean="0">
                <a:solidFill>
                  <a:srgbClr val="FF0000"/>
                </a:solidFill>
              </a:rPr>
              <a:t>from denominations</a:t>
            </a:r>
            <a:r>
              <a:rPr lang="en-US" dirty="0" smtClean="0"/>
              <a:t>?</a:t>
            </a:r>
          </a:p>
          <a:p>
            <a:pPr marL="457200" lvl="1" indent="0">
              <a:buNone/>
            </a:pPr>
            <a:endParaRPr lang="en-US" dirty="0"/>
          </a:p>
        </p:txBody>
      </p:sp>
    </p:spTree>
    <p:extLst>
      <p:ext uri="{BB962C8B-B14F-4D97-AF65-F5344CB8AC3E}">
        <p14:creationId xmlns:p14="http://schemas.microsoft.com/office/powerpoint/2010/main" val="369363799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smtClean="0"/>
          </a:p>
          <a:p>
            <a:r>
              <a:rPr lang="en-US" dirty="0" smtClean="0"/>
              <a:t>Ephesus could lose their candlestick:</a:t>
            </a:r>
          </a:p>
          <a:p>
            <a:pPr lvl="1"/>
            <a:endParaRPr lang="en-US" dirty="0" smtClean="0"/>
          </a:p>
          <a:p>
            <a:pPr marL="457200" lvl="1" indent="0">
              <a:buNone/>
            </a:pPr>
            <a:r>
              <a:rPr lang="en-US" dirty="0" smtClean="0"/>
              <a:t>“</a:t>
            </a:r>
            <a:r>
              <a:rPr lang="en-US" sz="3200" dirty="0" smtClean="0"/>
              <a:t>Remember </a:t>
            </a:r>
            <a:r>
              <a:rPr lang="en-US" sz="3200" dirty="0"/>
              <a:t>therefore whence thou art fallen, and repent and do the first works; or else I come to thee, and will move thy candlestick out of its place, except thou </a:t>
            </a:r>
            <a:r>
              <a:rPr lang="en-US" sz="3200" dirty="0" smtClean="0"/>
              <a:t>repent” </a:t>
            </a:r>
            <a:r>
              <a:rPr lang="en-US" sz="3200" dirty="0"/>
              <a:t>(</a:t>
            </a:r>
            <a:r>
              <a:rPr lang="en-US" sz="3200" dirty="0" smtClean="0"/>
              <a:t>Revelation 2:5).</a:t>
            </a:r>
          </a:p>
          <a:p>
            <a:endParaRPr lang="en-US" dirty="0"/>
          </a:p>
        </p:txBody>
      </p:sp>
    </p:spTree>
    <p:extLst>
      <p:ext uri="{BB962C8B-B14F-4D97-AF65-F5344CB8AC3E}">
        <p14:creationId xmlns:p14="http://schemas.microsoft.com/office/powerpoint/2010/main" val="350396294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Laodicea could be spewed </a:t>
            </a:r>
            <a:r>
              <a:rPr lang="en-US" dirty="0" smtClean="0"/>
              <a:t>out: </a:t>
            </a:r>
          </a:p>
          <a:p>
            <a:endParaRPr lang="en-US" dirty="0"/>
          </a:p>
          <a:p>
            <a:r>
              <a:rPr lang="en-US" dirty="0" smtClean="0"/>
              <a:t>“I </a:t>
            </a:r>
            <a:r>
              <a:rPr lang="en-US" dirty="0"/>
              <a:t>know thy works, that thou art neither cold nor hot: I would thou wert cold or hot. 16 So because thou art lukewarm, and neither hot nor cold, I will spew thee out of my </a:t>
            </a:r>
            <a:r>
              <a:rPr lang="en-US" dirty="0" smtClean="0"/>
              <a:t>mouth” </a:t>
            </a:r>
            <a:r>
              <a:rPr lang="en-US" dirty="0"/>
              <a:t>(</a:t>
            </a:r>
            <a:r>
              <a:rPr lang="en-US" dirty="0" smtClean="0"/>
              <a:t>Revelation </a:t>
            </a:r>
            <a:r>
              <a:rPr lang="en-US" dirty="0"/>
              <a:t>3:16).</a:t>
            </a:r>
          </a:p>
          <a:p>
            <a:endParaRPr lang="en-US" dirty="0"/>
          </a:p>
        </p:txBody>
      </p:sp>
    </p:spTree>
    <p:extLst>
      <p:ext uri="{BB962C8B-B14F-4D97-AF65-F5344CB8AC3E}">
        <p14:creationId xmlns:p14="http://schemas.microsoft.com/office/powerpoint/2010/main" val="357853506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Reading the book of Acts can be just looking at a series of events.</a:t>
            </a:r>
          </a:p>
          <a:p>
            <a:endParaRPr lang="en-US" dirty="0"/>
          </a:p>
        </p:txBody>
      </p:sp>
    </p:spTree>
    <p:extLst>
      <p:ext uri="{BB962C8B-B14F-4D97-AF65-F5344CB8AC3E}">
        <p14:creationId xmlns:p14="http://schemas.microsoft.com/office/powerpoint/2010/main" val="301891468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Or, it could be </a:t>
            </a:r>
            <a:r>
              <a:rPr lang="en-US" dirty="0">
                <a:solidFill>
                  <a:srgbClr val="FF0000"/>
                </a:solidFill>
              </a:rPr>
              <a:t>a soul-searching time </a:t>
            </a:r>
            <a:r>
              <a:rPr lang="en-US" dirty="0"/>
              <a:t>to see if the present generation is called to do anything about Jesus’ </a:t>
            </a:r>
            <a:r>
              <a:rPr lang="en-US" dirty="0" smtClean="0"/>
              <a:t>mission that he left </a:t>
            </a:r>
            <a:r>
              <a:rPr lang="en-US" dirty="0"/>
              <a:t>for the church and </a:t>
            </a:r>
            <a:r>
              <a:rPr lang="en-US" dirty="0" smtClean="0"/>
              <a:t>for every Christian</a:t>
            </a:r>
            <a:r>
              <a:rPr lang="en-US" dirty="0" smtClean="0"/>
              <a:t>?</a:t>
            </a:r>
          </a:p>
          <a:p>
            <a:endParaRPr lang="en-US" dirty="0"/>
          </a:p>
          <a:p>
            <a:r>
              <a:rPr lang="en-US" dirty="0" smtClean="0"/>
              <a:t>What did Jesus actually say?</a:t>
            </a:r>
            <a:endParaRPr lang="en-US" dirty="0"/>
          </a:p>
        </p:txBody>
      </p:sp>
    </p:spTree>
    <p:extLst>
      <p:ext uri="{BB962C8B-B14F-4D97-AF65-F5344CB8AC3E}">
        <p14:creationId xmlns:p14="http://schemas.microsoft.com/office/powerpoint/2010/main" val="23102833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“All </a:t>
            </a:r>
            <a:r>
              <a:rPr lang="en-US" dirty="0"/>
              <a:t>authority hath been given unto me in heaven and on earth. 19 Go ye therefore, and make disciples of all the nations, baptizing them into the name of the Father and of the Son and of the Holy Spirit: 20 teaching them to observe all things whatsoever I commanded you: and lo, I am with you always, even unto the end of the </a:t>
            </a:r>
            <a:r>
              <a:rPr lang="en-US" dirty="0" smtClean="0"/>
              <a:t>world” (Matthew 28:18-20).</a:t>
            </a:r>
            <a:endParaRPr lang="en-US" dirty="0"/>
          </a:p>
          <a:p>
            <a:endParaRPr lang="en-US" dirty="0"/>
          </a:p>
          <a:p>
            <a:endParaRPr lang="en-US" dirty="0"/>
          </a:p>
        </p:txBody>
      </p:sp>
    </p:spTree>
    <p:extLst>
      <p:ext uri="{BB962C8B-B14F-4D97-AF65-F5344CB8AC3E}">
        <p14:creationId xmlns:p14="http://schemas.microsoft.com/office/powerpoint/2010/main" val="115780114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5300" dirty="0" smtClean="0"/>
              <a:t>Acts is a call to Action</a:t>
            </a:r>
            <a:endParaRPr lang="en-US" sz="5300" dirty="0"/>
          </a:p>
        </p:txBody>
      </p:sp>
      <p:sp>
        <p:nvSpPr>
          <p:cNvPr id="3" name="Content Placeholder 2"/>
          <p:cNvSpPr>
            <a:spLocks noGrp="1"/>
          </p:cNvSpPr>
          <p:nvPr>
            <p:ph idx="1"/>
          </p:nvPr>
        </p:nvSpPr>
        <p:spPr/>
        <p:txBody>
          <a:bodyPr/>
          <a:lstStyle/>
          <a:p>
            <a:r>
              <a:rPr lang="en-US" dirty="0" smtClean="0"/>
              <a:t>Think of the various groups this history book addresses:</a:t>
            </a:r>
          </a:p>
          <a:p>
            <a:endParaRPr lang="en-US" dirty="0" smtClean="0"/>
          </a:p>
          <a:p>
            <a:r>
              <a:rPr lang="en-US" dirty="0" smtClean="0"/>
              <a:t>Actions of the </a:t>
            </a:r>
            <a:r>
              <a:rPr lang="en-US" dirty="0" smtClean="0">
                <a:solidFill>
                  <a:srgbClr val="FF0000"/>
                </a:solidFill>
              </a:rPr>
              <a:t>apostles</a:t>
            </a:r>
          </a:p>
          <a:p>
            <a:r>
              <a:rPr lang="en-US" dirty="0" smtClean="0"/>
              <a:t>Actions of the </a:t>
            </a:r>
            <a:r>
              <a:rPr lang="en-US" dirty="0" smtClean="0">
                <a:solidFill>
                  <a:srgbClr val="FF0000"/>
                </a:solidFill>
              </a:rPr>
              <a:t>primitive church</a:t>
            </a:r>
          </a:p>
          <a:p>
            <a:r>
              <a:rPr lang="en-US" dirty="0" smtClean="0"/>
              <a:t>Actions of </a:t>
            </a:r>
            <a:r>
              <a:rPr lang="en-US" dirty="0" smtClean="0">
                <a:solidFill>
                  <a:srgbClr val="FF0000"/>
                </a:solidFill>
              </a:rPr>
              <a:t>individual Christians</a:t>
            </a:r>
          </a:p>
        </p:txBody>
      </p:sp>
    </p:spTree>
    <p:extLst>
      <p:ext uri="{BB962C8B-B14F-4D97-AF65-F5344CB8AC3E}">
        <p14:creationId xmlns:p14="http://schemas.microsoft.com/office/powerpoint/2010/main" val="3547442890"/>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 </a:t>
            </a:r>
            <a:r>
              <a:rPr lang="en-US" dirty="0"/>
              <a:t>ye into all the world, and preach the gospel to the whole creation. 16 He that believeth and is baptized shall be saved; but he that </a:t>
            </a:r>
            <a:r>
              <a:rPr lang="en-US" dirty="0" err="1"/>
              <a:t>disbelieveth</a:t>
            </a:r>
            <a:r>
              <a:rPr lang="en-US" dirty="0"/>
              <a:t> shall be </a:t>
            </a:r>
            <a:r>
              <a:rPr lang="en-US" dirty="0" smtClean="0"/>
              <a:t>condemned” (Mark 16:15-16).</a:t>
            </a:r>
            <a:endParaRPr lang="en-US" dirty="0"/>
          </a:p>
        </p:txBody>
      </p:sp>
    </p:spTree>
    <p:extLst>
      <p:ext uri="{BB962C8B-B14F-4D97-AF65-F5344CB8AC3E}">
        <p14:creationId xmlns:p14="http://schemas.microsoft.com/office/powerpoint/2010/main" val="146574726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it hard to know </a:t>
            </a:r>
            <a:r>
              <a:rPr lang="en-US" dirty="0" smtClean="0">
                <a:solidFill>
                  <a:srgbClr val="FF0000"/>
                </a:solidFill>
              </a:rPr>
              <a:t>what</a:t>
            </a:r>
            <a:r>
              <a:rPr lang="en-US" dirty="0" smtClean="0"/>
              <a:t> Jesus wants us to do?</a:t>
            </a:r>
          </a:p>
          <a:p>
            <a:endParaRPr lang="en-US" dirty="0"/>
          </a:p>
          <a:p>
            <a:r>
              <a:rPr lang="en-US" dirty="0" smtClean="0"/>
              <a:t>Is it hard to know </a:t>
            </a:r>
            <a:r>
              <a:rPr lang="en-US" dirty="0" smtClean="0">
                <a:solidFill>
                  <a:srgbClr val="FF0000"/>
                </a:solidFill>
              </a:rPr>
              <a:t>where</a:t>
            </a:r>
            <a:r>
              <a:rPr lang="en-US" dirty="0" smtClean="0"/>
              <a:t> to go?</a:t>
            </a:r>
          </a:p>
          <a:p>
            <a:endParaRPr lang="en-US" dirty="0"/>
          </a:p>
          <a:p>
            <a:r>
              <a:rPr lang="en-US" dirty="0" smtClean="0"/>
              <a:t>Is it hard to know </a:t>
            </a:r>
            <a:r>
              <a:rPr lang="en-US" dirty="0" smtClean="0">
                <a:solidFill>
                  <a:srgbClr val="FF0000"/>
                </a:solidFill>
              </a:rPr>
              <a:t>what to preach</a:t>
            </a:r>
            <a:r>
              <a:rPr lang="en-US" dirty="0" smtClean="0"/>
              <a:t>?</a:t>
            </a:r>
            <a:endParaRPr lang="en-US" dirty="0"/>
          </a:p>
        </p:txBody>
      </p:sp>
    </p:spTree>
    <p:extLst>
      <p:ext uri="{BB962C8B-B14F-4D97-AF65-F5344CB8AC3E}">
        <p14:creationId xmlns:p14="http://schemas.microsoft.com/office/powerpoint/2010/main" val="253074352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it hard to know </a:t>
            </a:r>
            <a:r>
              <a:rPr lang="en-US" dirty="0" smtClean="0">
                <a:solidFill>
                  <a:srgbClr val="FF0000"/>
                </a:solidFill>
              </a:rPr>
              <a:t>to whom to preach</a:t>
            </a:r>
            <a:r>
              <a:rPr lang="en-US" dirty="0" smtClean="0"/>
              <a:t>?</a:t>
            </a:r>
          </a:p>
          <a:p>
            <a:endParaRPr lang="en-US" dirty="0"/>
          </a:p>
          <a:p>
            <a:r>
              <a:rPr lang="en-US" dirty="0" smtClean="0"/>
              <a:t>Is it hard </a:t>
            </a:r>
            <a:r>
              <a:rPr lang="en-US" dirty="0" smtClean="0">
                <a:solidFill>
                  <a:srgbClr val="FF0000"/>
                </a:solidFill>
              </a:rPr>
              <a:t>to tell believers what to do</a:t>
            </a:r>
            <a:r>
              <a:rPr lang="en-US" dirty="0" smtClean="0"/>
              <a:t>?</a:t>
            </a:r>
          </a:p>
          <a:p>
            <a:endParaRPr lang="en-US" dirty="0"/>
          </a:p>
          <a:p>
            <a:r>
              <a:rPr lang="en-US" dirty="0" smtClean="0"/>
              <a:t>Is it hard to </a:t>
            </a:r>
            <a:r>
              <a:rPr lang="en-US" dirty="0" smtClean="0">
                <a:solidFill>
                  <a:srgbClr val="FF0000"/>
                </a:solidFill>
              </a:rPr>
              <a:t>tell baptized believers what to do?</a:t>
            </a:r>
            <a:endParaRPr lang="en-US" dirty="0">
              <a:solidFill>
                <a:srgbClr val="FF0000"/>
              </a:solidFill>
            </a:endParaRPr>
          </a:p>
        </p:txBody>
      </p:sp>
    </p:spTree>
    <p:extLst>
      <p:ext uri="{BB962C8B-B14F-4D97-AF65-F5344CB8AC3E}">
        <p14:creationId xmlns:p14="http://schemas.microsoft.com/office/powerpoint/2010/main" val="2629844741"/>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reading this inspired book is used correctly, one has to conclude:</a:t>
            </a:r>
          </a:p>
          <a:p>
            <a:endParaRPr lang="en-US" dirty="0"/>
          </a:p>
          <a:p>
            <a:r>
              <a:rPr lang="en-US" i="1" dirty="0" smtClean="0"/>
              <a:t>Acts of the Apostles </a:t>
            </a:r>
            <a:r>
              <a:rPr lang="en-US" dirty="0" smtClean="0"/>
              <a:t>is truly </a:t>
            </a:r>
            <a:r>
              <a:rPr lang="en-US" dirty="0" smtClean="0">
                <a:solidFill>
                  <a:srgbClr val="FF0000"/>
                </a:solidFill>
              </a:rPr>
              <a:t>a call to action!</a:t>
            </a:r>
            <a:endParaRPr lang="en-US" dirty="0">
              <a:solidFill>
                <a:srgbClr val="FF0000"/>
              </a:solidFill>
            </a:endParaRPr>
          </a:p>
        </p:txBody>
      </p:sp>
    </p:spTree>
    <p:extLst>
      <p:ext uri="{BB962C8B-B14F-4D97-AF65-F5344CB8AC3E}">
        <p14:creationId xmlns:p14="http://schemas.microsoft.com/office/powerpoint/2010/main" val="289527206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Actions as events </a:t>
            </a:r>
            <a:r>
              <a:rPr lang="en-US" dirty="0"/>
              <a:t>moved </a:t>
            </a:r>
            <a:r>
              <a:rPr lang="en-US" dirty="0">
                <a:solidFill>
                  <a:srgbClr val="FF0000"/>
                </a:solidFill>
              </a:rPr>
              <a:t>out of Jerusalem</a:t>
            </a:r>
          </a:p>
          <a:p>
            <a:r>
              <a:rPr lang="en-US" dirty="0"/>
              <a:t>Actions </a:t>
            </a:r>
            <a:r>
              <a:rPr lang="en-US" dirty="0" smtClean="0"/>
              <a:t>that involved </a:t>
            </a:r>
            <a:r>
              <a:rPr lang="en-US" dirty="0"/>
              <a:t>all </a:t>
            </a:r>
            <a:r>
              <a:rPr lang="en-US" dirty="0">
                <a:solidFill>
                  <a:srgbClr val="FF0000"/>
                </a:solidFill>
              </a:rPr>
              <a:t>nations</a:t>
            </a:r>
          </a:p>
          <a:p>
            <a:r>
              <a:rPr lang="en-US" dirty="0"/>
              <a:t>Actions </a:t>
            </a:r>
            <a:r>
              <a:rPr lang="en-US" dirty="0" smtClean="0"/>
              <a:t>of evangelism in new </a:t>
            </a:r>
            <a:r>
              <a:rPr lang="en-US" dirty="0" smtClean="0">
                <a:solidFill>
                  <a:srgbClr val="FF0000"/>
                </a:solidFill>
              </a:rPr>
              <a:t>churches</a:t>
            </a:r>
            <a:endParaRPr lang="en-US" dirty="0"/>
          </a:p>
          <a:p>
            <a:endParaRPr lang="en-US" dirty="0"/>
          </a:p>
        </p:txBody>
      </p:sp>
    </p:spTree>
    <p:extLst>
      <p:ext uri="{BB962C8B-B14F-4D97-AF65-F5344CB8AC3E}">
        <p14:creationId xmlns:p14="http://schemas.microsoft.com/office/powerpoint/2010/main" val="265691104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ye shall receive power, when the Holy Spirit is come upon you: and ye shall be my witnesses both in Jerusalem, and in all Judaea and Samaria, and unto the uttermost part of the </a:t>
            </a:r>
            <a:r>
              <a:rPr lang="en-US" dirty="0" smtClean="0"/>
              <a:t>earth” (Acts </a:t>
            </a:r>
            <a:r>
              <a:rPr lang="en-US" dirty="0"/>
              <a:t>1:</a:t>
            </a:r>
            <a:r>
              <a:rPr lang="en-US" dirty="0" smtClean="0"/>
              <a:t>8). </a:t>
            </a:r>
            <a:endParaRPr lang="en-US" dirty="0"/>
          </a:p>
        </p:txBody>
      </p:sp>
    </p:spTree>
    <p:extLst>
      <p:ext uri="{BB962C8B-B14F-4D97-AF65-F5344CB8AC3E}">
        <p14:creationId xmlns:p14="http://schemas.microsoft.com/office/powerpoint/2010/main" val="7057408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he said unto them, Go ye into all the world, and preach the gospel to the whole creation. 16 He that believeth and is baptized shall be saved; but he that </a:t>
            </a:r>
            <a:r>
              <a:rPr lang="en-US" dirty="0" err="1"/>
              <a:t>disbelieveth</a:t>
            </a:r>
            <a:r>
              <a:rPr lang="en-US" dirty="0"/>
              <a:t> shall be </a:t>
            </a:r>
            <a:r>
              <a:rPr lang="en-US" dirty="0" smtClean="0"/>
              <a:t>condemned” (Mark </a:t>
            </a:r>
            <a:r>
              <a:rPr lang="en-US" dirty="0"/>
              <a:t>16:</a:t>
            </a:r>
            <a:r>
              <a:rPr lang="en-US" dirty="0" smtClean="0"/>
              <a:t>15). </a:t>
            </a:r>
            <a:endParaRPr lang="en-US" dirty="0"/>
          </a:p>
        </p:txBody>
      </p:sp>
    </p:spTree>
    <p:extLst>
      <p:ext uri="{BB962C8B-B14F-4D97-AF65-F5344CB8AC3E}">
        <p14:creationId xmlns:p14="http://schemas.microsoft.com/office/powerpoint/2010/main" val="28646485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when the day of Pentecost was now come, they were all together in one place. 2 And suddenly there came from heaven a sound as of the rushing of a mighty wind, and it filled all the house where they were </a:t>
            </a:r>
            <a:r>
              <a:rPr lang="en-US" dirty="0" smtClean="0"/>
              <a:t>sitting…”</a:t>
            </a:r>
          </a:p>
        </p:txBody>
      </p:sp>
    </p:spTree>
    <p:extLst>
      <p:ext uri="{BB962C8B-B14F-4D97-AF65-F5344CB8AC3E}">
        <p14:creationId xmlns:p14="http://schemas.microsoft.com/office/powerpoint/2010/main" val="121456294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t>
            </a:r>
            <a:r>
              <a:rPr lang="en-US" dirty="0"/>
              <a:t>…And there appeared unto them tongues parting asunder, like as of fire; and it sat upon each one of them. 4 And they were all filled with the Holy Spirit, and began to speak with other tongues, as the Spirit gave them </a:t>
            </a:r>
            <a:r>
              <a:rPr lang="en-US" dirty="0" smtClean="0"/>
              <a:t>utterance” (Acts </a:t>
            </a:r>
            <a:r>
              <a:rPr lang="en-US" dirty="0"/>
              <a:t>2:</a:t>
            </a:r>
            <a:r>
              <a:rPr lang="en-US" dirty="0" smtClean="0"/>
              <a:t>1-4). </a:t>
            </a:r>
            <a:endParaRPr lang="en-US" dirty="0"/>
          </a:p>
        </p:txBody>
      </p:sp>
    </p:spTree>
    <p:extLst>
      <p:ext uri="{BB962C8B-B14F-4D97-AF65-F5344CB8AC3E}">
        <p14:creationId xmlns:p14="http://schemas.microsoft.com/office/powerpoint/2010/main" val="77414250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211</TotalTime>
  <Words>1781</Words>
  <Application>Microsoft Macintosh PowerPoint</Application>
  <PresentationFormat>On-screen Show (4:3)</PresentationFormat>
  <Paragraphs>135</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Default Theme</vt:lpstr>
      <vt:lpstr>Lesson 1.</vt:lpstr>
      <vt:lpstr>PowerPoint Presentation</vt:lpstr>
      <vt:lpstr>PowerPoint Presentation</vt:lpstr>
      <vt:lpstr> Acts is a call to Action</vt:lpstr>
      <vt:lpstr>PowerPoint Presentation</vt:lpstr>
      <vt:lpstr>PowerPoint Presentation</vt:lpstr>
      <vt:lpstr>PowerPoint Presentation</vt:lpstr>
      <vt:lpstr>PowerPoint Presentation</vt:lpstr>
      <vt:lpstr>PowerPoint Presentation</vt:lpstr>
      <vt:lpstr>Kinetic actions of apostles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Kaleidoscope of actions needed.</vt:lpstr>
      <vt:lpstr>PowerPoint Presentation</vt:lpstr>
      <vt:lpstr>PowerPoint Presentation</vt:lpstr>
      <vt:lpstr>PowerPoint Presentation</vt:lpstr>
      <vt:lpstr>PowerPoint Presentation</vt:lpstr>
      <vt:lpstr>Kudos earned by few.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Acts is a call to Action</dc:title>
  <dc:creator>Royl</dc:creator>
  <cp:lastModifiedBy>Royl</cp:lastModifiedBy>
  <cp:revision>26</cp:revision>
  <dcterms:created xsi:type="dcterms:W3CDTF">2016-11-09T17:58:18Z</dcterms:created>
  <dcterms:modified xsi:type="dcterms:W3CDTF">2017-03-19T11:48:56Z</dcterms:modified>
</cp:coreProperties>
</file>