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96" r:id="rId3"/>
    <p:sldId id="286" r:id="rId4"/>
    <p:sldId id="297" r:id="rId5"/>
    <p:sldId id="281" r:id="rId6"/>
    <p:sldId id="299" r:id="rId7"/>
    <p:sldId id="298" r:id="rId8"/>
    <p:sldId id="258" r:id="rId9"/>
    <p:sldId id="282" r:id="rId10"/>
    <p:sldId id="283" r:id="rId11"/>
    <p:sldId id="287" r:id="rId12"/>
    <p:sldId id="288" r:id="rId13"/>
    <p:sldId id="289" r:id="rId14"/>
    <p:sldId id="290" r:id="rId15"/>
    <p:sldId id="291" r:id="rId16"/>
    <p:sldId id="259" r:id="rId17"/>
    <p:sldId id="293" r:id="rId18"/>
    <p:sldId id="294" r:id="rId19"/>
    <p:sldId id="292" r:id="rId20"/>
    <p:sldId id="260" r:id="rId21"/>
    <p:sldId id="274" r:id="rId22"/>
    <p:sldId id="261" r:id="rId23"/>
    <p:sldId id="262" r:id="rId24"/>
    <p:sldId id="300" r:id="rId25"/>
    <p:sldId id="263" r:id="rId26"/>
    <p:sldId id="275" r:id="rId27"/>
    <p:sldId id="264" r:id="rId28"/>
    <p:sldId id="265" r:id="rId29"/>
    <p:sldId id="276" r:id="rId30"/>
    <p:sldId id="266" r:id="rId31"/>
    <p:sldId id="267" r:id="rId32"/>
    <p:sldId id="284" r:id="rId33"/>
    <p:sldId id="301" r:id="rId34"/>
    <p:sldId id="279" r:id="rId35"/>
    <p:sldId id="285" r:id="rId36"/>
    <p:sldId id="268" r:id="rId37"/>
    <p:sldId id="269" r:id="rId38"/>
    <p:sldId id="270" r:id="rId39"/>
    <p:sldId id="277" r:id="rId40"/>
    <p:sldId id="304" r:id="rId41"/>
    <p:sldId id="271" r:id="rId42"/>
    <p:sldId id="302" r:id="rId43"/>
    <p:sldId id="272" r:id="rId44"/>
    <p:sldId id="273" r:id="rId45"/>
    <p:sldId id="278" r:id="rId46"/>
    <p:sldId id="303" r:id="rId47"/>
    <p:sldId id="280" r:id="rId48"/>
    <p:sldId id="305" r:id="rId49"/>
    <p:sldId id="306" r:id="rId50"/>
    <p:sldId id="307" r:id="rId51"/>
    <p:sldId id="308" r:id="rId52"/>
    <p:sldId id="309" r:id="rId53"/>
    <p:sldId id="295" r:id="rId54"/>
    <p:sldId id="310"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1" autoAdjust="0"/>
    <p:restoredTop sz="94660"/>
  </p:normalViewPr>
  <p:slideViewPr>
    <p:cSldViewPr snapToGrid="0" snapToObjects="1">
      <p:cViewPr varScale="1">
        <p:scale>
          <a:sx n="89" d="100"/>
          <a:sy n="89" d="100"/>
        </p:scale>
        <p:origin x="-1512"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printerSettings" Target="printerSettings/printerSettings1.bin"/><Relationship Id="rId57" Type="http://schemas.openxmlformats.org/officeDocument/2006/relationships/presProps" Target="presProps.xml"/><Relationship Id="rId58" Type="http://schemas.openxmlformats.org/officeDocument/2006/relationships/viewProps" Target="viewProps.xml"/><Relationship Id="rId59" Type="http://schemas.openxmlformats.org/officeDocument/2006/relationships/theme" Target="theme/theme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3/22/2017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LESSON 2.</a:t>
            </a:r>
            <a:br>
              <a:rPr lang="en-US" sz="3200" dirty="0"/>
            </a:br>
            <a:r>
              <a:rPr lang="en-US" sz="3200" dirty="0" smtClean="0"/>
              <a:t/>
            </a:r>
            <a:br>
              <a:rPr lang="en-US" sz="3200" dirty="0" smtClean="0"/>
            </a:br>
            <a:r>
              <a:rPr lang="en-US" dirty="0" smtClean="0"/>
              <a:t>ACTS </a:t>
            </a:r>
            <a:r>
              <a:rPr lang="en-US" dirty="0"/>
              <a:t>ANSWERS PROPHECY</a:t>
            </a:r>
          </a:p>
        </p:txBody>
      </p:sp>
      <p:sp>
        <p:nvSpPr>
          <p:cNvPr id="3" name="Content Placeholder 2"/>
          <p:cNvSpPr>
            <a:spLocks noGrp="1"/>
          </p:cNvSpPr>
          <p:nvPr>
            <p:ph idx="1"/>
          </p:nvPr>
        </p:nvSpPr>
        <p:spPr/>
        <p:txBody>
          <a:bodyPr>
            <a:normAutofit/>
          </a:bodyPr>
          <a:lstStyle/>
          <a:p>
            <a:endParaRPr lang="en-US" dirty="0" smtClean="0"/>
          </a:p>
          <a:p>
            <a:r>
              <a:rPr lang="en-US" dirty="0" smtClean="0"/>
              <a:t>What if Acts were deleted from the Bible?</a:t>
            </a:r>
          </a:p>
          <a:p>
            <a:endParaRPr lang="en-US" dirty="0" smtClean="0"/>
          </a:p>
          <a:p>
            <a:r>
              <a:rPr lang="en-US" dirty="0" smtClean="0"/>
              <a:t>It is the </a:t>
            </a:r>
            <a:r>
              <a:rPr lang="en-US" dirty="0" smtClean="0">
                <a:solidFill>
                  <a:srgbClr val="FF0000"/>
                </a:solidFill>
              </a:rPr>
              <a:t>“Genesis of the New Testament</a:t>
            </a:r>
            <a:r>
              <a:rPr lang="en-US" dirty="0" smtClean="0"/>
              <a:t>.”</a:t>
            </a:r>
            <a:endParaRPr lang="en-US" dirty="0"/>
          </a:p>
        </p:txBody>
      </p:sp>
    </p:spTree>
    <p:extLst>
      <p:ext uri="{BB962C8B-B14F-4D97-AF65-F5344CB8AC3E}">
        <p14:creationId xmlns:p14="http://schemas.microsoft.com/office/powerpoint/2010/main" val="134251866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are 2 major religious systems:</a:t>
            </a:r>
          </a:p>
          <a:p>
            <a:endParaRPr lang="en-US" dirty="0"/>
          </a:p>
          <a:p>
            <a:r>
              <a:rPr lang="en-US" dirty="0" smtClean="0">
                <a:solidFill>
                  <a:srgbClr val="FF0000"/>
                </a:solidFill>
              </a:rPr>
              <a:t>Judaism</a:t>
            </a:r>
            <a:r>
              <a:rPr lang="en-US" dirty="0" smtClean="0"/>
              <a:t>, and</a:t>
            </a:r>
          </a:p>
          <a:p>
            <a:endParaRPr lang="en-US" dirty="0"/>
          </a:p>
          <a:p>
            <a:r>
              <a:rPr lang="en-US" dirty="0" smtClean="0">
                <a:solidFill>
                  <a:srgbClr val="FF0000"/>
                </a:solidFill>
              </a:rPr>
              <a:t>Christianity</a:t>
            </a:r>
            <a:r>
              <a:rPr lang="en-US" dirty="0" smtClean="0"/>
              <a:t>.</a:t>
            </a:r>
            <a:endParaRPr lang="en-US" dirty="0"/>
          </a:p>
        </p:txBody>
      </p:sp>
    </p:spTree>
    <p:extLst>
      <p:ext uri="{BB962C8B-B14F-4D97-AF65-F5344CB8AC3E}">
        <p14:creationId xmlns:p14="http://schemas.microsoft.com/office/powerpoint/2010/main" val="42546885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Old Testament books are full of predictions of things to come.</a:t>
            </a:r>
          </a:p>
          <a:p>
            <a:r>
              <a:rPr lang="en-US" dirty="0" smtClean="0"/>
              <a:t>For 15 centuries the Jews had followed the Law of Moses, but were expecting great things to come.</a:t>
            </a:r>
          </a:p>
          <a:p>
            <a:r>
              <a:rPr lang="en-US" dirty="0" smtClean="0"/>
              <a:t>When and where were these things to be?</a:t>
            </a:r>
            <a:endParaRPr lang="en-US" dirty="0"/>
          </a:p>
        </p:txBody>
      </p:sp>
    </p:spTree>
    <p:extLst>
      <p:ext uri="{BB962C8B-B14F-4D97-AF65-F5344CB8AC3E}">
        <p14:creationId xmlns:p14="http://schemas.microsoft.com/office/powerpoint/2010/main" val="343916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Peter, in his second sermon, gave these Jews much to think about.</a:t>
            </a:r>
          </a:p>
          <a:p>
            <a:endParaRPr lang="en-US" dirty="0"/>
          </a:p>
          <a:p>
            <a:r>
              <a:rPr lang="en-US" dirty="0"/>
              <a:t>“The God of Abraham, and of Isaac, and of Jacob, the God of our fathers, hath glorified his Servant Jesus; whom ye delivered up, and denied before the face of Pilate, when he had determined to release </a:t>
            </a:r>
            <a:r>
              <a:rPr lang="en-US" dirty="0" smtClean="0"/>
              <a:t>him…”</a:t>
            </a:r>
            <a:endParaRPr lang="en-US" dirty="0"/>
          </a:p>
        </p:txBody>
      </p:sp>
    </p:spTree>
    <p:extLst>
      <p:ext uri="{BB962C8B-B14F-4D97-AF65-F5344CB8AC3E}">
        <p14:creationId xmlns:p14="http://schemas.microsoft.com/office/powerpoint/2010/main" val="341161938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“…But ye denied the Holy and Righteous One, and asked for a murderer to be granted unto you, 15 and killed the Prince of life; whom God raised from the dead; whereof we are </a:t>
            </a:r>
            <a:r>
              <a:rPr lang="en-US" dirty="0" smtClean="0"/>
              <a:t>witnesses…” </a:t>
            </a:r>
            <a:endParaRPr lang="en-US" dirty="0"/>
          </a:p>
        </p:txBody>
      </p:sp>
    </p:spTree>
    <p:extLst>
      <p:ext uri="{BB962C8B-B14F-4D97-AF65-F5344CB8AC3E}">
        <p14:creationId xmlns:p14="http://schemas.microsoft.com/office/powerpoint/2010/main" val="259572326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“…And by faith in his name hath his name made this man strong, whom ye behold and know: yea, the faith which is through him hath given him this perfect soundness in the presence of you all. 17 And now, brethren, I know that in ignorance ye did it, as did also your </a:t>
            </a:r>
            <a:r>
              <a:rPr lang="en-US" dirty="0" smtClean="0"/>
              <a:t>rulers….”</a:t>
            </a:r>
            <a:endParaRPr lang="en-US" dirty="0"/>
          </a:p>
        </p:txBody>
      </p:sp>
    </p:spTree>
    <p:extLst>
      <p:ext uri="{BB962C8B-B14F-4D97-AF65-F5344CB8AC3E}">
        <p14:creationId xmlns:p14="http://schemas.microsoft.com/office/powerpoint/2010/main" val="86268281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But the things which God foreshowed by the mouth of all the prophets, that his Christ should suffer, he thus </a:t>
            </a:r>
            <a:r>
              <a:rPr lang="en-US" dirty="0" smtClean="0"/>
              <a:t>fulfilled”  (Acts 3:13-18).</a:t>
            </a:r>
          </a:p>
          <a:p>
            <a:endParaRPr lang="en-US" dirty="0"/>
          </a:p>
          <a:p>
            <a:r>
              <a:rPr lang="en-US" dirty="0" smtClean="0"/>
              <a:t>Acts of the Apostles is the beginning of God’s great fulfillment.</a:t>
            </a:r>
            <a:endParaRPr lang="en-US" dirty="0"/>
          </a:p>
        </p:txBody>
      </p:sp>
    </p:spTree>
    <p:extLst>
      <p:ext uri="{BB962C8B-B14F-4D97-AF65-F5344CB8AC3E}">
        <p14:creationId xmlns:p14="http://schemas.microsoft.com/office/powerpoint/2010/main" val="127763130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Some Prophecies</a:t>
            </a:r>
            <a:endParaRPr lang="en-US" dirty="0"/>
          </a:p>
        </p:txBody>
      </p:sp>
      <p:sp>
        <p:nvSpPr>
          <p:cNvPr id="3" name="Content Placeholder 2"/>
          <p:cNvSpPr>
            <a:spLocks noGrp="1"/>
          </p:cNvSpPr>
          <p:nvPr>
            <p:ph idx="1"/>
          </p:nvPr>
        </p:nvSpPr>
        <p:spPr/>
        <p:txBody>
          <a:bodyPr/>
          <a:lstStyle/>
          <a:p>
            <a:r>
              <a:rPr lang="en-US" dirty="0" smtClean="0"/>
              <a:t>1.  </a:t>
            </a:r>
            <a:r>
              <a:rPr lang="en-US" dirty="0" smtClean="0">
                <a:solidFill>
                  <a:srgbClr val="FF0000"/>
                </a:solidFill>
              </a:rPr>
              <a:t>Seed of the woman</a:t>
            </a:r>
          </a:p>
          <a:p>
            <a:endParaRPr lang="en-US" dirty="0"/>
          </a:p>
          <a:p>
            <a:r>
              <a:rPr lang="en-US" dirty="0" smtClean="0"/>
              <a:t>“…and </a:t>
            </a:r>
            <a:r>
              <a:rPr lang="en-US" dirty="0"/>
              <a:t>I will put enmity between thee and the woman, and between thy seed and her seed: he shall bruise thy head, and thou shalt bruise his </a:t>
            </a:r>
            <a:r>
              <a:rPr lang="en-US" dirty="0" smtClean="0"/>
              <a:t>heel” (Genesis </a:t>
            </a:r>
            <a:r>
              <a:rPr lang="en-US" dirty="0"/>
              <a:t>3:</a:t>
            </a:r>
            <a:r>
              <a:rPr lang="en-US" dirty="0" smtClean="0"/>
              <a:t>15). </a:t>
            </a:r>
          </a:p>
        </p:txBody>
      </p:sp>
    </p:spTree>
    <p:extLst>
      <p:ext uri="{BB962C8B-B14F-4D97-AF65-F5344CB8AC3E}">
        <p14:creationId xmlns:p14="http://schemas.microsoft.com/office/powerpoint/2010/main" val="289373240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“…whom </a:t>
            </a:r>
            <a:r>
              <a:rPr lang="en-US" dirty="0"/>
              <a:t>God raised up, having loosed the pangs of death: because it was not possible that he should be </a:t>
            </a:r>
            <a:r>
              <a:rPr lang="en-US" dirty="0" err="1"/>
              <a:t>holden</a:t>
            </a:r>
            <a:r>
              <a:rPr lang="en-US" dirty="0"/>
              <a:t> of it…Because thou wilt not leave my soul unto Hades, Neither wilt </a:t>
            </a:r>
            <a:r>
              <a:rPr lang="en-US" dirty="0" smtClean="0"/>
              <a:t>thou </a:t>
            </a:r>
            <a:r>
              <a:rPr lang="en-US" dirty="0"/>
              <a:t>give thy Holy One to see </a:t>
            </a:r>
            <a:r>
              <a:rPr lang="en-US" dirty="0" smtClean="0"/>
              <a:t>corruption” (Acts </a:t>
            </a:r>
            <a:r>
              <a:rPr lang="en-US" dirty="0"/>
              <a:t>2:24, </a:t>
            </a:r>
            <a:r>
              <a:rPr lang="en-US" dirty="0" smtClean="0"/>
              <a:t>27). </a:t>
            </a:r>
            <a:endParaRPr lang="en-US" dirty="0"/>
          </a:p>
        </p:txBody>
      </p:sp>
    </p:spTree>
    <p:extLst>
      <p:ext uri="{BB962C8B-B14F-4D97-AF65-F5344CB8AC3E}">
        <p14:creationId xmlns:p14="http://schemas.microsoft.com/office/powerpoint/2010/main" val="230506762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“Therefore</a:t>
            </a:r>
            <a:r>
              <a:rPr lang="en-US" dirty="0"/>
              <a:t>, just as through one man sin entered into the world, and death through sin, and so death spread to all men, because all </a:t>
            </a:r>
            <a:r>
              <a:rPr lang="en-US" dirty="0" smtClean="0"/>
              <a:t>sinned” (Romans </a:t>
            </a:r>
            <a:r>
              <a:rPr lang="en-US" dirty="0"/>
              <a:t>5:</a:t>
            </a:r>
            <a:r>
              <a:rPr lang="en-US" dirty="0" smtClean="0"/>
              <a:t>12). </a:t>
            </a:r>
            <a:endParaRPr lang="en-US" dirty="0"/>
          </a:p>
        </p:txBody>
      </p:sp>
    </p:spTree>
    <p:extLst>
      <p:ext uri="{BB962C8B-B14F-4D97-AF65-F5344CB8AC3E}">
        <p14:creationId xmlns:p14="http://schemas.microsoft.com/office/powerpoint/2010/main" val="59216332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“…even </a:t>
            </a:r>
            <a:r>
              <a:rPr lang="en-US" dirty="0"/>
              <a:t>Jesus of Nazareth, how God anointed him with the Holy Spirit and with power: who went about doing good, and healing all that were oppressed of the devil; for God was with </a:t>
            </a:r>
            <a:r>
              <a:rPr lang="en-US" dirty="0" smtClean="0"/>
              <a:t>him” (Acts </a:t>
            </a:r>
            <a:r>
              <a:rPr lang="en-US" dirty="0"/>
              <a:t>10:</a:t>
            </a:r>
            <a:r>
              <a:rPr lang="en-US" dirty="0" smtClean="0"/>
              <a:t>38). </a:t>
            </a:r>
            <a:endParaRPr lang="en-US" dirty="0"/>
          </a:p>
        </p:txBody>
      </p:sp>
    </p:spTree>
    <p:extLst>
      <p:ext uri="{BB962C8B-B14F-4D97-AF65-F5344CB8AC3E}">
        <p14:creationId xmlns:p14="http://schemas.microsoft.com/office/powerpoint/2010/main" val="20666116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Acts of the Apostles </a:t>
            </a:r>
            <a:r>
              <a:rPr lang="en-US" dirty="0" smtClean="0"/>
              <a:t>is the central </a:t>
            </a:r>
            <a:r>
              <a:rPr lang="en-US" dirty="0"/>
              <a:t>book of God’s Scheme of </a:t>
            </a:r>
            <a:r>
              <a:rPr lang="en-US" dirty="0" smtClean="0"/>
              <a:t>Redemption.</a:t>
            </a:r>
          </a:p>
          <a:p>
            <a:endParaRPr lang="en-US" dirty="0"/>
          </a:p>
          <a:p>
            <a:r>
              <a:rPr lang="en-US" dirty="0"/>
              <a:t>Not understanding </a:t>
            </a:r>
            <a:r>
              <a:rPr lang="en-US" i="1" dirty="0"/>
              <a:t>Acts of the Apostles </a:t>
            </a:r>
            <a:r>
              <a:rPr lang="en-US" dirty="0"/>
              <a:t>lends confusion to the other 65 books!</a:t>
            </a:r>
          </a:p>
          <a:p>
            <a:endParaRPr lang="en-US" dirty="0"/>
          </a:p>
          <a:p>
            <a:endParaRPr lang="en-US" dirty="0"/>
          </a:p>
        </p:txBody>
      </p:sp>
    </p:spTree>
    <p:extLst>
      <p:ext uri="{BB962C8B-B14F-4D97-AF65-F5344CB8AC3E}">
        <p14:creationId xmlns:p14="http://schemas.microsoft.com/office/powerpoint/2010/main" val="214810921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“who </a:t>
            </a:r>
            <a:r>
              <a:rPr lang="en-US" dirty="0"/>
              <a:t>was declared </a:t>
            </a:r>
            <a:r>
              <a:rPr lang="en-US" dirty="0" smtClean="0"/>
              <a:t>to be </a:t>
            </a:r>
            <a:r>
              <a:rPr lang="en-US" dirty="0"/>
              <a:t>the Son of God with power, according to the spirit of holiness, by the resurrection from the dead; </a:t>
            </a:r>
            <a:r>
              <a:rPr lang="en-US" dirty="0" smtClean="0"/>
              <a:t>even </a:t>
            </a:r>
            <a:r>
              <a:rPr lang="en-US" dirty="0"/>
              <a:t>Jesus Christ our </a:t>
            </a:r>
            <a:r>
              <a:rPr lang="en-US" dirty="0" smtClean="0"/>
              <a:t>Lord” (Romans </a:t>
            </a:r>
            <a:r>
              <a:rPr lang="en-US" dirty="0"/>
              <a:t>1:</a:t>
            </a:r>
            <a:r>
              <a:rPr lang="en-US" dirty="0" smtClean="0"/>
              <a:t>4). </a:t>
            </a:r>
          </a:p>
          <a:p>
            <a:endParaRPr lang="en-US" dirty="0" smtClean="0"/>
          </a:p>
        </p:txBody>
      </p:sp>
    </p:spTree>
    <p:extLst>
      <p:ext uri="{BB962C8B-B14F-4D97-AF65-F5344CB8AC3E}">
        <p14:creationId xmlns:p14="http://schemas.microsoft.com/office/powerpoint/2010/main" val="196990839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 </a:t>
            </a:r>
            <a:r>
              <a:rPr lang="en-US" dirty="0"/>
              <a:t>that doeth sin is of the devil; for the devil </a:t>
            </a:r>
            <a:r>
              <a:rPr lang="en-US" dirty="0" err="1"/>
              <a:t>sinneth</a:t>
            </a:r>
            <a:r>
              <a:rPr lang="en-US" dirty="0"/>
              <a:t> from the beginning. To this end was the Son of God manifested, that he might destroy the works of the </a:t>
            </a:r>
            <a:r>
              <a:rPr lang="en-US" dirty="0" smtClean="0"/>
              <a:t>devil”   (1 </a:t>
            </a:r>
            <a:r>
              <a:rPr lang="en-US" dirty="0"/>
              <a:t>John 3:</a:t>
            </a:r>
            <a:r>
              <a:rPr lang="en-US" dirty="0" smtClean="0"/>
              <a:t>8). </a:t>
            </a:r>
            <a:endParaRPr lang="en-US" dirty="0"/>
          </a:p>
          <a:p>
            <a:endParaRPr lang="en-US" dirty="0"/>
          </a:p>
        </p:txBody>
      </p:sp>
    </p:spTree>
    <p:extLst>
      <p:ext uri="{BB962C8B-B14F-4D97-AF65-F5344CB8AC3E}">
        <p14:creationId xmlns:p14="http://schemas.microsoft.com/office/powerpoint/2010/main" val="84804794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thanks be to God, who </a:t>
            </a:r>
            <a:r>
              <a:rPr lang="en-US" dirty="0" err="1"/>
              <a:t>giveth</a:t>
            </a:r>
            <a:r>
              <a:rPr lang="en-US" dirty="0"/>
              <a:t> us the victory through our Lord Jesus </a:t>
            </a:r>
            <a:r>
              <a:rPr lang="en-US" dirty="0" smtClean="0"/>
              <a:t>Christ”</a:t>
            </a:r>
          </a:p>
          <a:p>
            <a:r>
              <a:rPr lang="en-US" dirty="0" smtClean="0"/>
              <a:t> (1 </a:t>
            </a:r>
            <a:r>
              <a:rPr lang="en-US" dirty="0"/>
              <a:t>Corinthians 15:</a:t>
            </a:r>
            <a:r>
              <a:rPr lang="en-US" dirty="0" smtClean="0"/>
              <a:t>57). </a:t>
            </a:r>
          </a:p>
          <a:p>
            <a:endParaRPr lang="en-US" dirty="0" smtClean="0"/>
          </a:p>
          <a:p>
            <a:r>
              <a:rPr lang="en-US" dirty="0" smtClean="0"/>
              <a:t>“Wherefore </a:t>
            </a:r>
            <a:r>
              <a:rPr lang="en-US" dirty="0"/>
              <a:t>he </a:t>
            </a:r>
            <a:r>
              <a:rPr lang="en-US" dirty="0" err="1"/>
              <a:t>saith</a:t>
            </a:r>
            <a:r>
              <a:rPr lang="en-US" dirty="0"/>
              <a:t>, When he ascended on high, he led captivity captive, And gave gifts unto </a:t>
            </a:r>
            <a:r>
              <a:rPr lang="en-US" dirty="0" smtClean="0"/>
              <a:t>men” (Ephesians </a:t>
            </a:r>
            <a:r>
              <a:rPr lang="en-US" dirty="0"/>
              <a:t>4:</a:t>
            </a:r>
            <a:r>
              <a:rPr lang="en-US" dirty="0" smtClean="0"/>
              <a:t>8). </a:t>
            </a:r>
            <a:endParaRPr lang="en-US" dirty="0"/>
          </a:p>
        </p:txBody>
      </p:sp>
    </p:spTree>
    <p:extLst>
      <p:ext uri="{BB962C8B-B14F-4D97-AF65-F5344CB8AC3E}">
        <p14:creationId xmlns:p14="http://schemas.microsoft.com/office/powerpoint/2010/main" val="276737103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2.  </a:t>
            </a:r>
            <a:r>
              <a:rPr lang="en-US" dirty="0" smtClean="0">
                <a:solidFill>
                  <a:srgbClr val="FF0000"/>
                </a:solidFill>
              </a:rPr>
              <a:t>Another </a:t>
            </a:r>
            <a:r>
              <a:rPr lang="en-US" dirty="0">
                <a:solidFill>
                  <a:srgbClr val="FF0000"/>
                </a:solidFill>
              </a:rPr>
              <a:t>prophet like Moses</a:t>
            </a:r>
          </a:p>
          <a:p>
            <a:endParaRPr lang="en-US" dirty="0" smtClean="0"/>
          </a:p>
          <a:p>
            <a:r>
              <a:rPr lang="en-US" dirty="0" smtClean="0"/>
              <a:t>“Jehovah </a:t>
            </a:r>
            <a:r>
              <a:rPr lang="en-US" dirty="0"/>
              <a:t>thy God will raise up unto thee a prophet from the midst of thee, of thy brethren, like unto me; unto him ye shall hearken</a:t>
            </a:r>
            <a:r>
              <a:rPr lang="en-US" dirty="0" smtClean="0"/>
              <a:t>;...” </a:t>
            </a:r>
            <a:endParaRPr lang="en-US" dirty="0"/>
          </a:p>
        </p:txBody>
      </p:sp>
    </p:spTree>
    <p:extLst>
      <p:ext uri="{BB962C8B-B14F-4D97-AF65-F5344CB8AC3E}">
        <p14:creationId xmlns:p14="http://schemas.microsoft.com/office/powerpoint/2010/main" val="106908003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I will raise them up a prophet from among their brethren, like unto thee; and I will put my words in his mouth, and he shall speak unto them all that I shall command him” (Deuteronomy 18:</a:t>
            </a:r>
            <a:r>
              <a:rPr lang="en-US" dirty="0" smtClean="0"/>
              <a:t>15, 18)</a:t>
            </a:r>
            <a:r>
              <a:rPr lang="en-US" dirty="0"/>
              <a:t>. </a:t>
            </a:r>
          </a:p>
        </p:txBody>
      </p:sp>
    </p:spTree>
    <p:extLst>
      <p:ext uri="{BB962C8B-B14F-4D97-AF65-F5344CB8AC3E}">
        <p14:creationId xmlns:p14="http://schemas.microsoft.com/office/powerpoint/2010/main" val="154334071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 “And </a:t>
            </a:r>
            <a:r>
              <a:rPr lang="en-US" dirty="0"/>
              <a:t>now, brethren, I know that in ignorance ye did it, as did also your rulers. 18 But the things which God foreshowed by the mouth of all the prophets, that his Christ should suffer, he thus </a:t>
            </a:r>
            <a:r>
              <a:rPr lang="en-US" dirty="0" smtClean="0"/>
              <a:t>fulfilled from </a:t>
            </a:r>
            <a:r>
              <a:rPr lang="en-US" dirty="0"/>
              <a:t>among the </a:t>
            </a:r>
            <a:r>
              <a:rPr lang="en-US" dirty="0" smtClean="0"/>
              <a:t>people…”</a:t>
            </a:r>
            <a:endParaRPr lang="en-US" dirty="0"/>
          </a:p>
        </p:txBody>
      </p:sp>
    </p:spTree>
    <p:extLst>
      <p:ext uri="{BB962C8B-B14F-4D97-AF65-F5344CB8AC3E}">
        <p14:creationId xmlns:p14="http://schemas.microsoft.com/office/powerpoint/2010/main" val="213414306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“…Moses </a:t>
            </a:r>
            <a:r>
              <a:rPr lang="en-US" dirty="0"/>
              <a:t>indeed said, A prophet shall the Lord God raise up unto you from among your brethren, like unto me. To him shall ye hearken in all things whatsoever he shall speak unto you. 23 And it shall be, that every soul that shall not hearken to that prophet, shall be utterly destroyed from among the </a:t>
            </a:r>
            <a:r>
              <a:rPr lang="en-US" dirty="0" smtClean="0"/>
              <a:t>people” (Acts 3:17-18, 20-23).</a:t>
            </a:r>
            <a:endParaRPr lang="en-US" dirty="0"/>
          </a:p>
        </p:txBody>
      </p:sp>
    </p:spTree>
    <p:extLst>
      <p:ext uri="{BB962C8B-B14F-4D97-AF65-F5344CB8AC3E}">
        <p14:creationId xmlns:p14="http://schemas.microsoft.com/office/powerpoint/2010/main" val="395374497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3.  </a:t>
            </a:r>
            <a:r>
              <a:rPr lang="en-US" dirty="0" smtClean="0">
                <a:solidFill>
                  <a:srgbClr val="FF0000"/>
                </a:solidFill>
              </a:rPr>
              <a:t>Savior </a:t>
            </a:r>
            <a:r>
              <a:rPr lang="en-US" dirty="0">
                <a:solidFill>
                  <a:srgbClr val="FF0000"/>
                </a:solidFill>
              </a:rPr>
              <a:t>to be of lineage of King </a:t>
            </a:r>
            <a:r>
              <a:rPr lang="en-US" dirty="0" smtClean="0">
                <a:solidFill>
                  <a:srgbClr val="FF0000"/>
                </a:solidFill>
              </a:rPr>
              <a:t>David.</a:t>
            </a:r>
            <a:endParaRPr lang="en-US" dirty="0">
              <a:solidFill>
                <a:srgbClr val="FF0000"/>
              </a:solidFill>
            </a:endParaRPr>
          </a:p>
          <a:p>
            <a:endParaRPr lang="en-US" dirty="0" smtClean="0"/>
          </a:p>
          <a:p>
            <a:r>
              <a:rPr lang="en-US" dirty="0" smtClean="0"/>
              <a:t>“When </a:t>
            </a:r>
            <a:r>
              <a:rPr lang="en-US" dirty="0"/>
              <a:t>thy days are fulfilled, and thou shalt sleep with thy fathers, I will set up thy seed after thee, that shall proceed out of thy bowels, and I will establish his kingdom. 13 He shall build a house for my name, and I will </a:t>
            </a:r>
            <a:r>
              <a:rPr lang="en-US" dirty="0" smtClean="0"/>
              <a:t>establish </a:t>
            </a:r>
            <a:r>
              <a:rPr lang="en-US" dirty="0"/>
              <a:t>the throne of his kingdom for </a:t>
            </a:r>
            <a:r>
              <a:rPr lang="en-US" dirty="0" smtClean="0"/>
              <a:t>ever” (2 </a:t>
            </a:r>
            <a:r>
              <a:rPr lang="en-US" dirty="0"/>
              <a:t>Samuel 7:</a:t>
            </a:r>
            <a:r>
              <a:rPr lang="en-US" dirty="0" smtClean="0"/>
              <a:t>12). </a:t>
            </a:r>
            <a:endParaRPr lang="en-US" dirty="0"/>
          </a:p>
        </p:txBody>
      </p:sp>
    </p:spTree>
    <p:extLst>
      <p:ext uri="{BB962C8B-B14F-4D97-AF65-F5344CB8AC3E}">
        <p14:creationId xmlns:p14="http://schemas.microsoft.com/office/powerpoint/2010/main" val="7824244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 </a:t>
            </a:r>
            <a:r>
              <a:rPr lang="en-US" dirty="0" smtClean="0"/>
              <a:t>“Brethren</a:t>
            </a:r>
            <a:r>
              <a:rPr lang="en-US" dirty="0"/>
              <a:t>, I may say unto you freely of the patriarch David, that he both died and was buried, and his tomb is with us unto this day. 30 Being therefore a prophet, and knowing that God had sworn with an oath to him, that of the fruit of his loins he would set one upon his throne</a:t>
            </a:r>
            <a:r>
              <a:rPr lang="en-US" dirty="0" smtClean="0"/>
              <a:t>;…” </a:t>
            </a:r>
            <a:endParaRPr lang="en-US" dirty="0"/>
          </a:p>
        </p:txBody>
      </p:sp>
    </p:spTree>
    <p:extLst>
      <p:ext uri="{BB962C8B-B14F-4D97-AF65-F5344CB8AC3E}">
        <p14:creationId xmlns:p14="http://schemas.microsoft.com/office/powerpoint/2010/main" val="246872298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“…31 </a:t>
            </a:r>
            <a:r>
              <a:rPr lang="en-US" dirty="0"/>
              <a:t>he foreseeing this </a:t>
            </a:r>
            <a:r>
              <a:rPr lang="en-US" dirty="0" err="1"/>
              <a:t>spake</a:t>
            </a:r>
            <a:r>
              <a:rPr lang="en-US" dirty="0"/>
              <a:t> of the resurrection of the Christ, that neither was he left unto Hades, nor did his flesh see corruption. 32 This Jesus did God raise up, whereof we all are </a:t>
            </a:r>
            <a:r>
              <a:rPr lang="en-US" dirty="0" smtClean="0"/>
              <a:t>witnesses” (Acts </a:t>
            </a:r>
            <a:r>
              <a:rPr lang="en-US" dirty="0"/>
              <a:t>2:</a:t>
            </a:r>
            <a:r>
              <a:rPr lang="en-US" dirty="0" smtClean="0"/>
              <a:t>29-31).  </a:t>
            </a:r>
            <a:endParaRPr lang="en-US" dirty="0"/>
          </a:p>
          <a:p>
            <a:endParaRPr lang="en-US" dirty="0"/>
          </a:p>
        </p:txBody>
      </p:sp>
    </p:spTree>
    <p:extLst>
      <p:ext uri="{BB962C8B-B14F-4D97-AF65-F5344CB8AC3E}">
        <p14:creationId xmlns:p14="http://schemas.microsoft.com/office/powerpoint/2010/main" val="22713235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Acts of the Apostles </a:t>
            </a:r>
            <a:r>
              <a:rPr lang="en-US" dirty="0" smtClean="0"/>
              <a:t>is the only book of </a:t>
            </a:r>
            <a:r>
              <a:rPr lang="en-US" dirty="0" smtClean="0">
                <a:solidFill>
                  <a:srgbClr val="FF0000"/>
                </a:solidFill>
              </a:rPr>
              <a:t>history of Christianity </a:t>
            </a:r>
            <a:r>
              <a:rPr lang="en-US" dirty="0" smtClean="0"/>
              <a:t>in the New Testament.</a:t>
            </a:r>
          </a:p>
          <a:p>
            <a:endParaRPr lang="en-US" dirty="0" smtClean="0"/>
          </a:p>
          <a:p>
            <a:r>
              <a:rPr lang="en-US" dirty="0" smtClean="0"/>
              <a:t>The Gospels are included in our New Testaments,</a:t>
            </a:r>
            <a:r>
              <a:rPr lang="en-US" dirty="0"/>
              <a:t> </a:t>
            </a:r>
            <a:r>
              <a:rPr lang="en-US" dirty="0" smtClean="0"/>
              <a:t>but actually are part of the Old Testament history.</a:t>
            </a:r>
          </a:p>
        </p:txBody>
      </p:sp>
    </p:spTree>
    <p:extLst>
      <p:ext uri="{BB962C8B-B14F-4D97-AF65-F5344CB8AC3E}">
        <p14:creationId xmlns:p14="http://schemas.microsoft.com/office/powerpoint/2010/main" val="38519942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a:t>
            </a:r>
            <a:r>
              <a:rPr lang="en-US" dirty="0" smtClean="0">
                <a:solidFill>
                  <a:srgbClr val="FF0000"/>
                </a:solidFill>
              </a:rPr>
              <a:t>Church of Jesus Christ to </a:t>
            </a:r>
            <a:r>
              <a:rPr lang="en-US" dirty="0">
                <a:solidFill>
                  <a:srgbClr val="FF0000"/>
                </a:solidFill>
              </a:rPr>
              <a:t>be </a:t>
            </a:r>
            <a:r>
              <a:rPr lang="en-US" dirty="0" smtClean="0">
                <a:solidFill>
                  <a:srgbClr val="FF0000"/>
                </a:solidFill>
              </a:rPr>
              <a:t>built.</a:t>
            </a:r>
            <a:endParaRPr lang="en-US" dirty="0">
              <a:solidFill>
                <a:srgbClr val="FF0000"/>
              </a:solidFill>
            </a:endParaRPr>
          </a:p>
          <a:p>
            <a:endParaRPr lang="en-US" dirty="0" smtClean="0"/>
          </a:p>
          <a:p>
            <a:r>
              <a:rPr lang="en-US" dirty="0" smtClean="0"/>
              <a:t>“And </a:t>
            </a:r>
            <a:r>
              <a:rPr lang="en-US" dirty="0"/>
              <a:t>I also say unto thee, that thou art Peter, and upon this rock I will build my church; and the gates of Hades shall not prevail against </a:t>
            </a:r>
            <a:r>
              <a:rPr lang="en-US" dirty="0" smtClean="0"/>
              <a:t>it” (Matthew </a:t>
            </a:r>
            <a:r>
              <a:rPr lang="en-US" dirty="0"/>
              <a:t>16:</a:t>
            </a:r>
            <a:r>
              <a:rPr lang="en-US" dirty="0" smtClean="0"/>
              <a:t>18). </a:t>
            </a:r>
            <a:endParaRPr lang="en-US" dirty="0"/>
          </a:p>
          <a:p>
            <a:endParaRPr lang="en-US" dirty="0"/>
          </a:p>
        </p:txBody>
      </p:sp>
    </p:spTree>
    <p:extLst>
      <p:ext uri="{BB962C8B-B14F-4D97-AF65-F5344CB8AC3E}">
        <p14:creationId xmlns:p14="http://schemas.microsoft.com/office/powerpoint/2010/main" val="47826501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t>
            </a:r>
            <a:r>
              <a:rPr lang="en-US" dirty="0"/>
              <a:t>And great fear came upon the whole church, and upon all that heard these </a:t>
            </a:r>
            <a:r>
              <a:rPr lang="en-US" dirty="0" smtClean="0"/>
              <a:t>things” (Acts </a:t>
            </a:r>
            <a:r>
              <a:rPr lang="en-US" dirty="0"/>
              <a:t>5:</a:t>
            </a:r>
            <a:r>
              <a:rPr lang="en-US" dirty="0" smtClean="0"/>
              <a:t>11). </a:t>
            </a:r>
            <a:endParaRPr lang="en-US" dirty="0"/>
          </a:p>
          <a:p>
            <a:endParaRPr lang="en-US" dirty="0" smtClean="0"/>
          </a:p>
          <a:p>
            <a:r>
              <a:rPr lang="en-US" dirty="0" smtClean="0"/>
              <a:t>“praising </a:t>
            </a:r>
            <a:r>
              <a:rPr lang="en-US" dirty="0"/>
              <a:t>God, and having favor with all the people. And the Lord added to them day by day those that were </a:t>
            </a:r>
            <a:r>
              <a:rPr lang="en-US" dirty="0" smtClean="0"/>
              <a:t>saved” (Acts </a:t>
            </a:r>
            <a:r>
              <a:rPr lang="en-US" dirty="0"/>
              <a:t>2:</a:t>
            </a:r>
            <a:r>
              <a:rPr lang="en-US" dirty="0" smtClean="0"/>
              <a:t>47). </a:t>
            </a:r>
            <a:endParaRPr lang="en-US" dirty="0"/>
          </a:p>
          <a:p>
            <a:r>
              <a:rPr lang="en-US" dirty="0" smtClean="0"/>
              <a:t>(KJV: “added to the church”)</a:t>
            </a:r>
          </a:p>
          <a:p>
            <a:endParaRPr lang="en-US" dirty="0" smtClean="0"/>
          </a:p>
        </p:txBody>
      </p:sp>
    </p:spTree>
    <p:extLst>
      <p:ext uri="{BB962C8B-B14F-4D97-AF65-F5344CB8AC3E}">
        <p14:creationId xmlns:p14="http://schemas.microsoft.com/office/powerpoint/2010/main" val="140575466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dirty="0" smtClean="0">
                <a:solidFill>
                  <a:srgbClr val="FF0000"/>
                </a:solidFill>
              </a:rPr>
              <a:t>major </a:t>
            </a:r>
            <a:r>
              <a:rPr lang="en-US" dirty="0">
                <a:solidFill>
                  <a:srgbClr val="FF0000"/>
                </a:solidFill>
              </a:rPr>
              <a:t>failure </a:t>
            </a:r>
            <a:r>
              <a:rPr lang="en-US" dirty="0" smtClean="0"/>
              <a:t>of denominations</a:t>
            </a:r>
            <a:r>
              <a:rPr lang="en-US" dirty="0" smtClean="0"/>
              <a:t> </a:t>
            </a:r>
            <a:r>
              <a:rPr lang="en-US" dirty="0" smtClean="0"/>
              <a:t>(man-made churches) </a:t>
            </a:r>
            <a:r>
              <a:rPr lang="en-US" dirty="0" smtClean="0"/>
              <a:t>is </a:t>
            </a:r>
            <a:r>
              <a:rPr lang="en-US" dirty="0"/>
              <a:t>not understanding this little 28 chapter book</a:t>
            </a:r>
            <a:r>
              <a:rPr lang="en-US" dirty="0" smtClean="0"/>
              <a:t>.</a:t>
            </a:r>
          </a:p>
          <a:p>
            <a:endParaRPr lang="en-US" dirty="0"/>
          </a:p>
          <a:p>
            <a:r>
              <a:rPr lang="en-US" dirty="0"/>
              <a:t>If they understood, </a:t>
            </a:r>
            <a:r>
              <a:rPr lang="en-US" dirty="0" smtClean="0"/>
              <a:t>and </a:t>
            </a:r>
            <a:r>
              <a:rPr lang="en-US" dirty="0" smtClean="0">
                <a:solidFill>
                  <a:srgbClr val="FF0000"/>
                </a:solidFill>
              </a:rPr>
              <a:t>if they wanted </a:t>
            </a:r>
            <a:r>
              <a:rPr lang="en-US" dirty="0" smtClean="0"/>
              <a:t>to be the Lord’s church, there </a:t>
            </a:r>
            <a:r>
              <a:rPr lang="en-US" dirty="0"/>
              <a:t>would be no denominations</a:t>
            </a:r>
            <a:r>
              <a:rPr lang="en-US" dirty="0" smtClean="0"/>
              <a:t>.</a:t>
            </a:r>
          </a:p>
          <a:p>
            <a:endParaRPr lang="en-US" dirty="0"/>
          </a:p>
          <a:p>
            <a:endParaRPr lang="en-US" dirty="0"/>
          </a:p>
        </p:txBody>
      </p:sp>
    </p:spTree>
    <p:extLst>
      <p:ext uri="{BB962C8B-B14F-4D97-AF65-F5344CB8AC3E}">
        <p14:creationId xmlns:p14="http://schemas.microsoft.com/office/powerpoint/2010/main" val="2023400854"/>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God tells us in this book His way, His plan</a:t>
            </a:r>
            <a:r>
              <a:rPr lang="en-US" dirty="0" smtClean="0"/>
              <a:t>.</a:t>
            </a:r>
          </a:p>
          <a:p>
            <a:endParaRPr lang="en-US" dirty="0"/>
          </a:p>
          <a:p>
            <a:r>
              <a:rPr lang="en-US" dirty="0" smtClean="0"/>
              <a:t>This is the accurate way to </a:t>
            </a:r>
            <a:r>
              <a:rPr lang="en-US" dirty="0" smtClean="0">
                <a:solidFill>
                  <a:srgbClr val="FF0000"/>
                </a:solidFill>
              </a:rPr>
              <a:t>unity</a:t>
            </a:r>
            <a:r>
              <a:rPr lang="en-US" dirty="0" smtClean="0"/>
              <a:t>.  (Ever wonder on which creed book all the denominations could agree?)</a:t>
            </a:r>
            <a:endParaRPr lang="en-US" dirty="0" smtClean="0"/>
          </a:p>
          <a:p>
            <a:endParaRPr lang="en-US" dirty="0"/>
          </a:p>
          <a:p>
            <a:r>
              <a:rPr lang="en-US" dirty="0" smtClean="0"/>
              <a:t>This can only be demonstrated in His church, not in any man-made church.</a:t>
            </a:r>
          </a:p>
          <a:p>
            <a:endParaRPr lang="en-US" dirty="0"/>
          </a:p>
          <a:p>
            <a:endParaRPr lang="en-US" dirty="0"/>
          </a:p>
          <a:p>
            <a:endParaRPr lang="en-US" dirty="0"/>
          </a:p>
        </p:txBody>
      </p:sp>
    </p:spTree>
    <p:extLst>
      <p:ext uri="{BB962C8B-B14F-4D97-AF65-F5344CB8AC3E}">
        <p14:creationId xmlns:p14="http://schemas.microsoft.com/office/powerpoint/2010/main" val="315611771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56991" y="1714351"/>
            <a:ext cx="8229600" cy="4525963"/>
          </a:xfrm>
        </p:spPr>
        <p:txBody>
          <a:bodyPr/>
          <a:lstStyle/>
          <a:p>
            <a:r>
              <a:rPr lang="en-US" dirty="0" smtClean="0"/>
              <a:t>Acts is the record of this new church.</a:t>
            </a:r>
          </a:p>
          <a:p>
            <a:endParaRPr lang="en-US" dirty="0" smtClean="0"/>
          </a:p>
          <a:p>
            <a:r>
              <a:rPr lang="en-US" dirty="0" smtClean="0"/>
              <a:t>This church is </a:t>
            </a:r>
            <a:r>
              <a:rPr lang="en-US" dirty="0" smtClean="0">
                <a:solidFill>
                  <a:srgbClr val="FF0000"/>
                </a:solidFill>
              </a:rPr>
              <a:t>distinct</a:t>
            </a:r>
            <a:r>
              <a:rPr lang="en-US" dirty="0" smtClean="0"/>
              <a:t>, it is </a:t>
            </a:r>
            <a:r>
              <a:rPr lang="en-US" dirty="0" smtClean="0">
                <a:solidFill>
                  <a:srgbClr val="FF0000"/>
                </a:solidFill>
              </a:rPr>
              <a:t>different</a:t>
            </a:r>
            <a:r>
              <a:rPr lang="en-US" dirty="0" smtClean="0"/>
              <a:t>, it is </a:t>
            </a:r>
            <a:r>
              <a:rPr lang="en-US" dirty="0" smtClean="0">
                <a:solidFill>
                  <a:srgbClr val="FF0000"/>
                </a:solidFill>
              </a:rPr>
              <a:t>unique</a:t>
            </a:r>
            <a:r>
              <a:rPr lang="en-US" dirty="0" smtClean="0"/>
              <a:t>, it is </a:t>
            </a:r>
            <a:r>
              <a:rPr lang="en-US" dirty="0" smtClean="0">
                <a:solidFill>
                  <a:srgbClr val="FF0000"/>
                </a:solidFill>
              </a:rPr>
              <a:t>not like </a:t>
            </a:r>
            <a:r>
              <a:rPr lang="en-US" dirty="0" smtClean="0"/>
              <a:t>any man-made denomination.</a:t>
            </a:r>
          </a:p>
          <a:p>
            <a:r>
              <a:rPr lang="en-US" dirty="0" smtClean="0"/>
              <a:t>Acts gives us a picture of this church.</a:t>
            </a:r>
          </a:p>
        </p:txBody>
      </p:sp>
    </p:spTree>
    <p:extLst>
      <p:ext uri="{BB962C8B-B14F-4D97-AF65-F5344CB8AC3E}">
        <p14:creationId xmlns:p14="http://schemas.microsoft.com/office/powerpoint/2010/main" val="85108063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Multiplied thousands were saved but never joined any denomination</a:t>
            </a:r>
            <a:r>
              <a:rPr lang="en-US" dirty="0" smtClean="0"/>
              <a:t>.</a:t>
            </a:r>
          </a:p>
          <a:p>
            <a:r>
              <a:rPr lang="en-US" dirty="0" smtClean="0"/>
              <a:t>Acts shows the real path to unity.</a:t>
            </a:r>
          </a:p>
          <a:p>
            <a:r>
              <a:rPr lang="en-US" dirty="0" smtClean="0"/>
              <a:t>If just 5 chapters (2, 8, 9, 10, 16) were followed today, what would the religious world look like?</a:t>
            </a:r>
            <a:endParaRPr lang="en-US" dirty="0"/>
          </a:p>
          <a:p>
            <a:r>
              <a:rPr lang="en-US" dirty="0"/>
              <a:t>The same salvation is available today!</a:t>
            </a:r>
          </a:p>
          <a:p>
            <a:endParaRPr lang="en-US" dirty="0"/>
          </a:p>
        </p:txBody>
      </p:sp>
    </p:spTree>
    <p:extLst>
      <p:ext uri="{BB962C8B-B14F-4D97-AF65-F5344CB8AC3E}">
        <p14:creationId xmlns:p14="http://schemas.microsoft.com/office/powerpoint/2010/main" val="192193576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5.  </a:t>
            </a:r>
            <a:r>
              <a:rPr lang="en-US" dirty="0" smtClean="0">
                <a:solidFill>
                  <a:srgbClr val="FF0000"/>
                </a:solidFill>
              </a:rPr>
              <a:t>Kingdom to come </a:t>
            </a:r>
            <a:r>
              <a:rPr lang="en-US" dirty="0">
                <a:solidFill>
                  <a:srgbClr val="FF0000"/>
                </a:solidFill>
              </a:rPr>
              <a:t>with </a:t>
            </a:r>
            <a:r>
              <a:rPr lang="en-US" dirty="0" smtClean="0">
                <a:solidFill>
                  <a:srgbClr val="FF0000"/>
                </a:solidFill>
              </a:rPr>
              <a:t>power.</a:t>
            </a:r>
            <a:r>
              <a:rPr lang="en-US" dirty="0">
                <a:solidFill>
                  <a:srgbClr val="FF0000"/>
                </a:solidFill>
              </a:rPr>
              <a:t> </a:t>
            </a:r>
            <a:r>
              <a:rPr lang="en-US" dirty="0" smtClean="0"/>
              <a:t>(Another way to describe God’s people) </a:t>
            </a:r>
          </a:p>
          <a:p>
            <a:endParaRPr lang="en-US" dirty="0"/>
          </a:p>
          <a:p>
            <a:r>
              <a:rPr lang="en-US" dirty="0" smtClean="0"/>
              <a:t>“</a:t>
            </a:r>
            <a:r>
              <a:rPr lang="en-US" dirty="0"/>
              <a:t>And he said unto them, Verily I say unto you, There are some here of them that stand by, who shall in no wise taste of death, till they see the kingdom of God come with </a:t>
            </a:r>
            <a:r>
              <a:rPr lang="en-US" dirty="0" smtClean="0"/>
              <a:t>power” (Mark </a:t>
            </a:r>
            <a:r>
              <a:rPr lang="en-US" dirty="0"/>
              <a:t>9:</a:t>
            </a:r>
            <a:r>
              <a:rPr lang="en-US" dirty="0" smtClean="0"/>
              <a:t>1). </a:t>
            </a:r>
          </a:p>
          <a:p>
            <a:endParaRPr lang="en-US" dirty="0"/>
          </a:p>
        </p:txBody>
      </p:sp>
    </p:spTree>
    <p:extLst>
      <p:ext uri="{BB962C8B-B14F-4D97-AF65-F5344CB8AC3E}">
        <p14:creationId xmlns:p14="http://schemas.microsoft.com/office/powerpoint/2010/main" val="315195199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dirty="0" smtClean="0"/>
              <a:t>“But </a:t>
            </a:r>
            <a:r>
              <a:rPr lang="en-US" dirty="0"/>
              <a:t>ye shall receive power, when the Holy Spirit is come upon you: and ye shall be my witnesses both in Jerusalem, and in all Judaea and Samaria, and unto the uttermost part of the </a:t>
            </a:r>
            <a:r>
              <a:rPr lang="en-US" dirty="0" smtClean="0"/>
              <a:t>earth” (Acts </a:t>
            </a:r>
            <a:r>
              <a:rPr lang="en-US" dirty="0"/>
              <a:t>1:</a:t>
            </a:r>
            <a:r>
              <a:rPr lang="en-US" dirty="0" smtClean="0"/>
              <a:t>8). </a:t>
            </a:r>
            <a:endParaRPr lang="en-US" dirty="0"/>
          </a:p>
        </p:txBody>
      </p:sp>
    </p:spTree>
    <p:extLst>
      <p:ext uri="{BB962C8B-B14F-4D97-AF65-F5344CB8AC3E}">
        <p14:creationId xmlns:p14="http://schemas.microsoft.com/office/powerpoint/2010/main" val="2884251004"/>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when the day of Pentecost was now come, they were all together in one place. 2 And suddenly there came from heaven a sound as of the rushing of a mighty wind, and it filled all the house where they were </a:t>
            </a:r>
            <a:r>
              <a:rPr lang="en-US" dirty="0" smtClean="0"/>
              <a:t>sitting…”</a:t>
            </a:r>
            <a:endParaRPr lang="en-US" dirty="0"/>
          </a:p>
        </p:txBody>
      </p:sp>
    </p:spTree>
    <p:extLst>
      <p:ext uri="{BB962C8B-B14F-4D97-AF65-F5344CB8AC3E}">
        <p14:creationId xmlns:p14="http://schemas.microsoft.com/office/powerpoint/2010/main" val="141471712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a:t>
            </a:r>
            <a:r>
              <a:rPr lang="en-US" dirty="0"/>
              <a:t>And there appeared unto them tongues parting asunder, like as of fire; and it sat upon each one of them. 4 And they were all filled with the Holy Spirit, and began to speak with other tongues, as the Spirit gave them </a:t>
            </a:r>
            <a:r>
              <a:rPr lang="en-US" dirty="0" smtClean="0"/>
              <a:t>utterance” (Acts 2:1-4).</a:t>
            </a:r>
            <a:endParaRPr lang="en-US" dirty="0"/>
          </a:p>
          <a:p>
            <a:endParaRPr lang="en-US" dirty="0"/>
          </a:p>
        </p:txBody>
      </p:sp>
    </p:spTree>
    <p:extLst>
      <p:ext uri="{BB962C8B-B14F-4D97-AF65-F5344CB8AC3E}">
        <p14:creationId xmlns:p14="http://schemas.microsoft.com/office/powerpoint/2010/main" val="48182459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history of the New Testament begins in chapter 2 of </a:t>
            </a:r>
            <a:r>
              <a:rPr lang="en-US" i="1" dirty="0"/>
              <a:t>Acts of the Apostles</a:t>
            </a:r>
            <a:r>
              <a:rPr lang="en-US" dirty="0" smtClean="0"/>
              <a:t>.</a:t>
            </a:r>
          </a:p>
          <a:p>
            <a:endParaRPr lang="en-US" dirty="0"/>
          </a:p>
          <a:p>
            <a:r>
              <a:rPr lang="en-US" dirty="0"/>
              <a:t>It is very important to realize when the new time began</a:t>
            </a:r>
            <a:r>
              <a:rPr lang="en-US" dirty="0" smtClean="0"/>
              <a:t>.</a:t>
            </a:r>
          </a:p>
          <a:p>
            <a:endParaRPr lang="en-US" dirty="0"/>
          </a:p>
          <a:p>
            <a:r>
              <a:rPr lang="en-US" dirty="0" smtClean="0"/>
              <a:t>It shows the beginning of a </a:t>
            </a:r>
            <a:r>
              <a:rPr lang="en-US" dirty="0" smtClean="0">
                <a:solidFill>
                  <a:srgbClr val="FF0000"/>
                </a:solidFill>
              </a:rPr>
              <a:t>new order</a:t>
            </a:r>
            <a:r>
              <a:rPr lang="en-US" dirty="0" smtClean="0"/>
              <a:t>.</a:t>
            </a:r>
            <a:endParaRPr lang="en-US" dirty="0"/>
          </a:p>
          <a:p>
            <a:endParaRPr lang="en-US" dirty="0"/>
          </a:p>
        </p:txBody>
      </p:sp>
    </p:spTree>
    <p:extLst>
      <p:ext uri="{BB962C8B-B14F-4D97-AF65-F5344CB8AC3E}">
        <p14:creationId xmlns:p14="http://schemas.microsoft.com/office/powerpoint/2010/main" val="1249689988"/>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dirty="0" smtClean="0"/>
              <a:t>What conclusion is demanded?</a:t>
            </a:r>
          </a:p>
          <a:p>
            <a:endParaRPr lang="en-US" dirty="0"/>
          </a:p>
          <a:p>
            <a:r>
              <a:rPr lang="en-US" dirty="0" smtClean="0"/>
              <a:t>The Kingdom was to come with </a:t>
            </a:r>
            <a:r>
              <a:rPr lang="en-US" dirty="0" smtClean="0">
                <a:solidFill>
                  <a:srgbClr val="FF0000"/>
                </a:solidFill>
              </a:rPr>
              <a:t>power</a:t>
            </a:r>
            <a:r>
              <a:rPr lang="en-US" dirty="0" smtClean="0"/>
              <a:t>.</a:t>
            </a:r>
          </a:p>
          <a:p>
            <a:r>
              <a:rPr lang="en-US" dirty="0" smtClean="0"/>
              <a:t>Power was to come with the </a:t>
            </a:r>
            <a:r>
              <a:rPr lang="en-US" dirty="0" smtClean="0">
                <a:solidFill>
                  <a:srgbClr val="FF0000"/>
                </a:solidFill>
              </a:rPr>
              <a:t>Holy Spirit.</a:t>
            </a:r>
          </a:p>
          <a:p>
            <a:r>
              <a:rPr lang="en-US" dirty="0" smtClean="0"/>
              <a:t>The Holy Spirit came on that </a:t>
            </a:r>
            <a:r>
              <a:rPr lang="en-US" smtClean="0"/>
              <a:t>Pentecost</a:t>
            </a:r>
            <a:r>
              <a:rPr lang="en-US" smtClean="0"/>
              <a:t>.</a:t>
            </a:r>
            <a:endParaRPr lang="en-US" dirty="0"/>
          </a:p>
          <a:p>
            <a:r>
              <a:rPr lang="en-US" dirty="0" smtClean="0"/>
              <a:t>So, </a:t>
            </a:r>
            <a:r>
              <a:rPr lang="en-US" dirty="0" smtClean="0"/>
              <a:t>since the Spirit came, </a:t>
            </a:r>
            <a:r>
              <a:rPr lang="en-US" dirty="0" smtClean="0"/>
              <a:t>the power came, the </a:t>
            </a:r>
            <a:r>
              <a:rPr lang="en-US" dirty="0" smtClean="0">
                <a:solidFill>
                  <a:srgbClr val="FF0000"/>
                </a:solidFill>
              </a:rPr>
              <a:t>Kingdom</a:t>
            </a:r>
            <a:r>
              <a:rPr lang="en-US" dirty="0" smtClean="0"/>
              <a:t> </a:t>
            </a:r>
            <a:r>
              <a:rPr lang="en-US" dirty="0" smtClean="0"/>
              <a:t> came </a:t>
            </a:r>
            <a:r>
              <a:rPr lang="en-US" dirty="0" smtClean="0"/>
              <a:t>that Pentecost day!</a:t>
            </a:r>
            <a:endParaRPr lang="en-US" dirty="0"/>
          </a:p>
        </p:txBody>
      </p:sp>
    </p:spTree>
    <p:extLst>
      <p:ext uri="{BB962C8B-B14F-4D97-AF65-F5344CB8AC3E}">
        <p14:creationId xmlns:p14="http://schemas.microsoft.com/office/powerpoint/2010/main" val="420676753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6.  </a:t>
            </a:r>
            <a:r>
              <a:rPr lang="en-US" dirty="0" smtClean="0">
                <a:solidFill>
                  <a:srgbClr val="FF0000"/>
                </a:solidFill>
              </a:rPr>
              <a:t>Comforter </a:t>
            </a:r>
            <a:r>
              <a:rPr lang="en-US" dirty="0">
                <a:solidFill>
                  <a:srgbClr val="FF0000"/>
                </a:solidFill>
              </a:rPr>
              <a:t>to </a:t>
            </a:r>
            <a:r>
              <a:rPr lang="en-US" dirty="0" smtClean="0">
                <a:solidFill>
                  <a:srgbClr val="FF0000"/>
                </a:solidFill>
              </a:rPr>
              <a:t>come.</a:t>
            </a:r>
          </a:p>
          <a:p>
            <a:endParaRPr lang="en-US" dirty="0"/>
          </a:p>
          <a:p>
            <a:r>
              <a:rPr lang="en-US" dirty="0" smtClean="0"/>
              <a:t>“I </a:t>
            </a:r>
            <a:r>
              <a:rPr lang="en-US" dirty="0"/>
              <a:t>have yet many things to say unto you, but ye cannot bear them now. 13 Howbeit when he, the Spirit of truth, is come, he shall guide you into all the truth</a:t>
            </a:r>
            <a:r>
              <a:rPr lang="en-US" dirty="0" smtClean="0"/>
              <a:t>:…”</a:t>
            </a:r>
            <a:endParaRPr lang="en-US" dirty="0"/>
          </a:p>
        </p:txBody>
      </p:sp>
    </p:spTree>
    <p:extLst>
      <p:ext uri="{BB962C8B-B14F-4D97-AF65-F5344CB8AC3E}">
        <p14:creationId xmlns:p14="http://schemas.microsoft.com/office/powerpoint/2010/main" val="365260822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for he shall not speak from himself; but what things </a:t>
            </a:r>
            <a:r>
              <a:rPr lang="en-US" dirty="0" err="1"/>
              <a:t>soever</a:t>
            </a:r>
            <a:r>
              <a:rPr lang="en-US" dirty="0"/>
              <a:t> he shall hear, these shall he speak: and he shall declare unto you the things that are to come” (John 16:12). </a:t>
            </a:r>
          </a:p>
          <a:p>
            <a:endParaRPr lang="en-US" dirty="0"/>
          </a:p>
        </p:txBody>
      </p:sp>
    </p:spTree>
    <p:extLst>
      <p:ext uri="{BB962C8B-B14F-4D97-AF65-F5344CB8AC3E}">
        <p14:creationId xmlns:p14="http://schemas.microsoft.com/office/powerpoint/2010/main" val="246926346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 </a:t>
            </a:r>
            <a:r>
              <a:rPr lang="en-US" dirty="0"/>
              <a:t>And they were all filled with the Holy Spirit, and began to speak with other tongues, as the Spirit gave them </a:t>
            </a:r>
            <a:r>
              <a:rPr lang="en-US" dirty="0" smtClean="0"/>
              <a:t>utterance” (Acts </a:t>
            </a:r>
            <a:r>
              <a:rPr lang="en-US" dirty="0"/>
              <a:t>2:</a:t>
            </a:r>
            <a:r>
              <a:rPr lang="en-US" dirty="0" smtClean="0"/>
              <a:t>4). </a:t>
            </a:r>
            <a:endParaRPr lang="en-US" dirty="0"/>
          </a:p>
          <a:p>
            <a:endParaRPr lang="en-US" dirty="0"/>
          </a:p>
        </p:txBody>
      </p:sp>
    </p:spTree>
    <p:extLst>
      <p:ext uri="{BB962C8B-B14F-4D97-AF65-F5344CB8AC3E}">
        <p14:creationId xmlns:p14="http://schemas.microsoft.com/office/powerpoint/2010/main" val="3696685373"/>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is the center of Bible history.</a:t>
            </a:r>
          </a:p>
          <a:p>
            <a:r>
              <a:rPr lang="en-US" dirty="0" smtClean="0"/>
              <a:t>Acts gives understanding to God’s grand </a:t>
            </a:r>
            <a:r>
              <a:rPr lang="en-US" dirty="0" smtClean="0">
                <a:solidFill>
                  <a:srgbClr val="FF0000"/>
                </a:solidFill>
              </a:rPr>
              <a:t>Scheme of Redemption</a:t>
            </a:r>
            <a:r>
              <a:rPr lang="en-US" dirty="0" smtClean="0"/>
              <a:t>.</a:t>
            </a:r>
          </a:p>
          <a:p>
            <a:r>
              <a:rPr lang="en-US" dirty="0" smtClean="0"/>
              <a:t>Acts shows God’s design to save sinners.</a:t>
            </a:r>
          </a:p>
          <a:p>
            <a:r>
              <a:rPr lang="en-US" dirty="0" smtClean="0"/>
              <a:t>More important than any other book?</a:t>
            </a:r>
          </a:p>
          <a:p>
            <a:r>
              <a:rPr lang="en-US" dirty="0" smtClean="0"/>
              <a:t>Simply the key to understand the others!</a:t>
            </a:r>
            <a:endParaRPr lang="en-US" dirty="0"/>
          </a:p>
        </p:txBody>
      </p:sp>
    </p:spTree>
    <p:extLst>
      <p:ext uri="{BB962C8B-B14F-4D97-AF65-F5344CB8AC3E}">
        <p14:creationId xmlns:p14="http://schemas.microsoft.com/office/powerpoint/2010/main" val="21840074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is the </a:t>
            </a:r>
            <a:r>
              <a:rPr lang="en-US" dirty="0" smtClean="0">
                <a:solidFill>
                  <a:srgbClr val="FF0000"/>
                </a:solidFill>
              </a:rPr>
              <a:t>major key </a:t>
            </a:r>
            <a:r>
              <a:rPr lang="en-US" dirty="0" smtClean="0"/>
              <a:t>to understanding many of God’s predictions.</a:t>
            </a:r>
          </a:p>
          <a:p>
            <a:endParaRPr lang="en-US" dirty="0" smtClean="0"/>
          </a:p>
          <a:p>
            <a:r>
              <a:rPr lang="en-US" dirty="0" smtClean="0"/>
              <a:t>Acts tells how the Jews came to know the fulfillment of the cloud of predictions.</a:t>
            </a:r>
          </a:p>
        </p:txBody>
      </p:sp>
    </p:spTree>
    <p:extLst>
      <p:ext uri="{BB962C8B-B14F-4D97-AF65-F5344CB8AC3E}">
        <p14:creationId xmlns:p14="http://schemas.microsoft.com/office/powerpoint/2010/main" val="1581619887"/>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God singled out Abraham’s family to use them 2,000 years in this special way</a:t>
            </a:r>
            <a:r>
              <a:rPr lang="en-US" dirty="0" smtClean="0"/>
              <a:t>.</a:t>
            </a:r>
          </a:p>
          <a:p>
            <a:endParaRPr lang="en-US" dirty="0"/>
          </a:p>
          <a:p>
            <a:r>
              <a:rPr lang="en-US" dirty="0" smtClean="0"/>
              <a:t>Now, if only the Jews would let the Law of Moses be their </a:t>
            </a:r>
            <a:r>
              <a:rPr lang="en-US" dirty="0" smtClean="0">
                <a:solidFill>
                  <a:srgbClr val="FF0000"/>
                </a:solidFill>
              </a:rPr>
              <a:t>schoolmaster</a:t>
            </a:r>
            <a:r>
              <a:rPr lang="en-US" dirty="0" smtClean="0"/>
              <a:t>?</a:t>
            </a:r>
          </a:p>
          <a:p>
            <a:endParaRPr lang="en-US" dirty="0"/>
          </a:p>
          <a:p>
            <a:r>
              <a:rPr lang="en-US" dirty="0"/>
              <a:t>Thus, Acts is the </a:t>
            </a:r>
            <a:r>
              <a:rPr lang="en-US" dirty="0">
                <a:solidFill>
                  <a:srgbClr val="FF0000"/>
                </a:solidFill>
              </a:rPr>
              <a:t>“hub of the wheel” </a:t>
            </a:r>
            <a:r>
              <a:rPr lang="en-US" dirty="0"/>
              <a:t>of 66 books.</a:t>
            </a:r>
          </a:p>
          <a:p>
            <a:endParaRPr lang="en-US" dirty="0"/>
          </a:p>
        </p:txBody>
      </p:sp>
    </p:spTree>
    <p:extLst>
      <p:ext uri="{BB962C8B-B14F-4D97-AF65-F5344CB8AC3E}">
        <p14:creationId xmlns:p14="http://schemas.microsoft.com/office/powerpoint/2010/main" val="2295067486"/>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i="1" dirty="0" smtClean="0"/>
              <a:t>Acts of the Apostles, </a:t>
            </a:r>
            <a:r>
              <a:rPr lang="en-US" dirty="0" smtClean="0"/>
              <a:t>therefore, is the </a:t>
            </a:r>
            <a:r>
              <a:rPr lang="en-US" dirty="0" smtClean="0">
                <a:solidFill>
                  <a:srgbClr val="FF0000"/>
                </a:solidFill>
              </a:rPr>
              <a:t>answer</a:t>
            </a:r>
            <a:r>
              <a:rPr lang="en-US" dirty="0" smtClean="0"/>
              <a:t> to many of the Bible prophecies.</a:t>
            </a:r>
          </a:p>
          <a:p>
            <a:endParaRPr lang="en-US" dirty="0"/>
          </a:p>
          <a:p>
            <a:r>
              <a:rPr lang="en-US" i="1" dirty="0" smtClean="0"/>
              <a:t>Acts of the Apostles </a:t>
            </a:r>
            <a:r>
              <a:rPr lang="en-US" dirty="0" smtClean="0"/>
              <a:t>shows the importance of </a:t>
            </a:r>
            <a:r>
              <a:rPr lang="en-US" dirty="0" smtClean="0">
                <a:solidFill>
                  <a:srgbClr val="FF0000"/>
                </a:solidFill>
              </a:rPr>
              <a:t>fulfilled prophecy</a:t>
            </a:r>
            <a:r>
              <a:rPr lang="en-US" dirty="0" smtClean="0"/>
              <a:t>.</a:t>
            </a:r>
          </a:p>
          <a:p>
            <a:endParaRPr lang="en-US" dirty="0"/>
          </a:p>
          <a:p>
            <a:endParaRPr lang="en-US" dirty="0"/>
          </a:p>
        </p:txBody>
      </p:sp>
    </p:spTree>
    <p:extLst>
      <p:ext uri="{BB962C8B-B14F-4D97-AF65-F5344CB8AC3E}">
        <p14:creationId xmlns:p14="http://schemas.microsoft.com/office/powerpoint/2010/main" val="2188248103"/>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does fulfilled prophecy do?</a:t>
            </a:r>
          </a:p>
          <a:p>
            <a:endParaRPr lang="en-US" dirty="0"/>
          </a:p>
          <a:p>
            <a:r>
              <a:rPr lang="en-US" dirty="0" smtClean="0"/>
              <a:t>1.  It proves inspired revelation.</a:t>
            </a:r>
          </a:p>
          <a:p>
            <a:r>
              <a:rPr lang="en-US" dirty="0" smtClean="0"/>
              <a:t>2.  it authenticates events and persons.</a:t>
            </a:r>
          </a:p>
          <a:p>
            <a:r>
              <a:rPr lang="en-US" dirty="0" smtClean="0"/>
              <a:t>3.  it proves Jesus is the Son of God.</a:t>
            </a:r>
          </a:p>
          <a:p>
            <a:r>
              <a:rPr lang="en-US" dirty="0" smtClean="0"/>
              <a:t>4.  It reveals who is to </a:t>
            </a:r>
            <a:r>
              <a:rPr lang="en-US" dirty="0" err="1" smtClean="0"/>
              <a:t>supercede</a:t>
            </a:r>
            <a:r>
              <a:rPr lang="en-US" dirty="0" smtClean="0"/>
              <a:t> Moses.</a:t>
            </a:r>
          </a:p>
          <a:p>
            <a:r>
              <a:rPr lang="en-US" dirty="0" smtClean="0"/>
              <a:t>5.  It is more powerful than an eye witness.</a:t>
            </a:r>
            <a:endParaRPr lang="en-US" dirty="0"/>
          </a:p>
        </p:txBody>
      </p:sp>
    </p:spTree>
    <p:extLst>
      <p:ext uri="{BB962C8B-B14F-4D97-AF65-F5344CB8AC3E}">
        <p14:creationId xmlns:p14="http://schemas.microsoft.com/office/powerpoint/2010/main" val="247469829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“And </a:t>
            </a:r>
            <a:r>
              <a:rPr lang="en-US" dirty="0"/>
              <a:t>we have the word of prophecy made more sure; whereunto ye do well that ye take heed, as unto a lamp shining in a dark place, until the day dawn, and the day-star arise in your hearts</a:t>
            </a:r>
            <a:r>
              <a:rPr lang="en-US" dirty="0" smtClean="0"/>
              <a:t>:…”</a:t>
            </a:r>
            <a:endParaRPr lang="en-US" dirty="0"/>
          </a:p>
        </p:txBody>
      </p:sp>
    </p:spTree>
    <p:extLst>
      <p:ext uri="{BB962C8B-B14F-4D97-AF65-F5344CB8AC3E}">
        <p14:creationId xmlns:p14="http://schemas.microsoft.com/office/powerpoint/2010/main" val="274087016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Acts is where the special </a:t>
            </a:r>
            <a:r>
              <a:rPr lang="en-US" dirty="0"/>
              <a:t>work of the Holy </a:t>
            </a:r>
            <a:r>
              <a:rPr lang="en-US" dirty="0" smtClean="0"/>
              <a:t>Spirit begins, though </a:t>
            </a:r>
            <a:r>
              <a:rPr lang="en-US" dirty="0" smtClean="0">
                <a:solidFill>
                  <a:srgbClr val="FF0000"/>
                </a:solidFill>
              </a:rPr>
              <a:t>long promised</a:t>
            </a:r>
            <a:r>
              <a:rPr lang="en-US" dirty="0" smtClean="0"/>
              <a:t>.</a:t>
            </a:r>
            <a:endParaRPr lang="en-US" dirty="0"/>
          </a:p>
          <a:p>
            <a:endParaRPr lang="en-US" dirty="0" smtClean="0"/>
          </a:p>
          <a:p>
            <a:r>
              <a:rPr lang="en-US" dirty="0" smtClean="0"/>
              <a:t>“And </a:t>
            </a:r>
            <a:r>
              <a:rPr lang="en-US" dirty="0"/>
              <a:t>it shall come to pass afterward, that I will pour out my Spirit upon all flesh; and your sons and your daughters shall prophesy, your old men shall dream dreams, your young men shall see </a:t>
            </a:r>
            <a:r>
              <a:rPr lang="en-US" dirty="0" smtClean="0"/>
              <a:t>visions” (Joel 2:28). </a:t>
            </a:r>
            <a:endParaRPr lang="en-US" dirty="0"/>
          </a:p>
        </p:txBody>
      </p:sp>
    </p:spTree>
    <p:extLst>
      <p:ext uri="{BB962C8B-B14F-4D97-AF65-F5344CB8AC3E}">
        <p14:creationId xmlns:p14="http://schemas.microsoft.com/office/powerpoint/2010/main" val="4267744397"/>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“…knowing </a:t>
            </a:r>
            <a:r>
              <a:rPr lang="en-US" dirty="0"/>
              <a:t>this first, that no prophecy of scripture is of private interpretation. 21 For no prophecy ever came by the will of man: but men </a:t>
            </a:r>
            <a:r>
              <a:rPr lang="en-US" dirty="0" err="1"/>
              <a:t>spake</a:t>
            </a:r>
            <a:r>
              <a:rPr lang="en-US" dirty="0"/>
              <a:t> from God, being moved by the Holy </a:t>
            </a:r>
            <a:r>
              <a:rPr lang="en-US" dirty="0" smtClean="0"/>
              <a:t>Spirit” (2 Peter 1:19-20).</a:t>
            </a:r>
          </a:p>
          <a:p>
            <a:endParaRPr lang="en-US" dirty="0"/>
          </a:p>
          <a:p>
            <a:endParaRPr lang="en-US" dirty="0"/>
          </a:p>
        </p:txBody>
      </p:sp>
    </p:spTree>
    <p:extLst>
      <p:ext uri="{BB962C8B-B14F-4D97-AF65-F5344CB8AC3E}">
        <p14:creationId xmlns:p14="http://schemas.microsoft.com/office/powerpoint/2010/main" val="3474115548"/>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More sure </a:t>
            </a:r>
            <a:r>
              <a:rPr lang="en-US" dirty="0" smtClean="0"/>
              <a:t>than what?</a:t>
            </a:r>
          </a:p>
          <a:p>
            <a:endParaRPr lang="en-US" dirty="0"/>
          </a:p>
          <a:p>
            <a:r>
              <a:rPr lang="en-US" dirty="0" smtClean="0"/>
              <a:t>“For </a:t>
            </a:r>
            <a:r>
              <a:rPr lang="en-US" dirty="0"/>
              <a:t>we did not follow cunningly devised fables, when we made known unto you the power and coming of our Lord Jesus Christ, but we were eyewitnesses of his </a:t>
            </a:r>
            <a:r>
              <a:rPr lang="en-US" dirty="0" smtClean="0"/>
              <a:t>majesty...” </a:t>
            </a:r>
            <a:endParaRPr lang="en-US" dirty="0"/>
          </a:p>
        </p:txBody>
      </p:sp>
    </p:spTree>
    <p:extLst>
      <p:ext uri="{BB962C8B-B14F-4D97-AF65-F5344CB8AC3E}">
        <p14:creationId xmlns:p14="http://schemas.microsoft.com/office/powerpoint/2010/main" val="2663441916"/>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“…For </a:t>
            </a:r>
            <a:r>
              <a:rPr lang="en-US" dirty="0"/>
              <a:t>he received from God the Father honor and glory, when there was borne such a voice to him by the Majestic Glory, This is my beloved Son, in whom I am well pleased: 18 and this voice we ourselves heard borne out of heaven, when we were with him in the holy </a:t>
            </a:r>
            <a:r>
              <a:rPr lang="en-US" dirty="0" smtClean="0"/>
              <a:t>mount” (2 Peter 1:16-18).</a:t>
            </a:r>
            <a:endParaRPr lang="en-US" dirty="0"/>
          </a:p>
        </p:txBody>
      </p:sp>
    </p:spTree>
    <p:extLst>
      <p:ext uri="{BB962C8B-B14F-4D97-AF65-F5344CB8AC3E}">
        <p14:creationId xmlns:p14="http://schemas.microsoft.com/office/powerpoint/2010/main" val="1207978826"/>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Fulfilled </a:t>
            </a:r>
            <a:r>
              <a:rPr lang="en-US" dirty="0" smtClean="0"/>
              <a:t>prophecy is more sure than an eye </a:t>
            </a:r>
            <a:r>
              <a:rPr lang="en-US" dirty="0" smtClean="0"/>
              <a:t>witness!</a:t>
            </a:r>
            <a:endParaRPr lang="en-US" dirty="0" smtClean="0"/>
          </a:p>
          <a:p>
            <a:endParaRPr lang="en-US" dirty="0"/>
          </a:p>
          <a:p>
            <a:r>
              <a:rPr lang="en-US" dirty="0" smtClean="0"/>
              <a:t>Understanding </a:t>
            </a:r>
            <a:r>
              <a:rPr lang="en-US" dirty="0"/>
              <a:t>these prophecies will </a:t>
            </a:r>
            <a:r>
              <a:rPr lang="en-US" dirty="0" smtClean="0"/>
              <a:t>lead </a:t>
            </a:r>
            <a:r>
              <a:rPr lang="en-US" dirty="0"/>
              <a:t>one to </a:t>
            </a:r>
            <a:r>
              <a:rPr lang="en-US" dirty="0" smtClean="0"/>
              <a:t>obedience </a:t>
            </a:r>
            <a:r>
              <a:rPr lang="en-US" dirty="0"/>
              <a:t>to Jesus Christ.</a:t>
            </a:r>
          </a:p>
          <a:p>
            <a:endParaRPr lang="en-US" dirty="0" smtClean="0"/>
          </a:p>
          <a:p>
            <a:r>
              <a:rPr lang="en-US" dirty="0" smtClean="0"/>
              <a:t>Not understanding these prophecies simply leads to many doctrinal errors.</a:t>
            </a:r>
            <a:endParaRPr lang="en-US" dirty="0"/>
          </a:p>
        </p:txBody>
      </p:sp>
    </p:spTree>
    <p:extLst>
      <p:ext uri="{BB962C8B-B14F-4D97-AF65-F5344CB8AC3E}">
        <p14:creationId xmlns:p14="http://schemas.microsoft.com/office/powerpoint/2010/main" val="704339068"/>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smtClean="0"/>
              <a:t>Acts of the Apostles </a:t>
            </a:r>
            <a:r>
              <a:rPr lang="en-US" dirty="0" smtClean="0"/>
              <a:t>is truly an answer to many of the former </a:t>
            </a:r>
            <a:r>
              <a:rPr lang="en-US" dirty="0" smtClean="0"/>
              <a:t>predictive prophecies </a:t>
            </a:r>
            <a:r>
              <a:rPr lang="en-US" dirty="0" smtClean="0"/>
              <a:t>of God</a:t>
            </a:r>
            <a:r>
              <a:rPr lang="en-US" dirty="0" smtClean="0"/>
              <a:t>.</a:t>
            </a:r>
          </a:p>
          <a:p>
            <a:endParaRPr lang="en-US" dirty="0"/>
          </a:p>
          <a:p>
            <a:r>
              <a:rPr lang="en-US" dirty="0" smtClean="0"/>
              <a:t>They come together is this little book of history.</a:t>
            </a:r>
            <a:endParaRPr lang="en-US" dirty="0"/>
          </a:p>
        </p:txBody>
      </p:sp>
    </p:spTree>
    <p:extLst>
      <p:ext uri="{BB962C8B-B14F-4D97-AF65-F5344CB8AC3E}">
        <p14:creationId xmlns:p14="http://schemas.microsoft.com/office/powerpoint/2010/main" val="37235588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Finishing Peter’s quote one finds:</a:t>
            </a:r>
          </a:p>
          <a:p>
            <a:endParaRPr lang="en-US" dirty="0"/>
          </a:p>
          <a:p>
            <a:r>
              <a:rPr lang="en-US" dirty="0" smtClean="0"/>
              <a:t>“The </a:t>
            </a:r>
            <a:r>
              <a:rPr lang="en-US" dirty="0"/>
              <a:t>sun shall be turned into darkness, And the moon into blood, Before the day of the Lord come, That great and notable day. 21 And it shall be, that whosoever shall call on the name of the Lord shall be </a:t>
            </a:r>
            <a:r>
              <a:rPr lang="en-US" dirty="0" smtClean="0"/>
              <a:t>saved” (Acts 2:20-21). </a:t>
            </a:r>
            <a:endParaRPr lang="en-US" dirty="0"/>
          </a:p>
        </p:txBody>
      </p:sp>
    </p:spTree>
    <p:extLst>
      <p:ext uri="{BB962C8B-B14F-4D97-AF65-F5344CB8AC3E}">
        <p14:creationId xmlns:p14="http://schemas.microsoft.com/office/powerpoint/2010/main" val="42568206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reveals that there is a special </a:t>
            </a:r>
            <a:r>
              <a:rPr lang="en-US" dirty="0">
                <a:solidFill>
                  <a:srgbClr val="FF0000"/>
                </a:solidFill>
              </a:rPr>
              <a:t>called-out body</a:t>
            </a:r>
            <a:r>
              <a:rPr lang="en-US" dirty="0"/>
              <a:t> of </a:t>
            </a:r>
            <a:r>
              <a:rPr lang="en-US" dirty="0" smtClean="0"/>
              <a:t>people.</a:t>
            </a:r>
          </a:p>
          <a:p>
            <a:endParaRPr lang="en-US" dirty="0"/>
          </a:p>
          <a:p>
            <a:r>
              <a:rPr lang="en-US" dirty="0" smtClean="0"/>
              <a:t>Acts records the beginning of a special </a:t>
            </a:r>
            <a:r>
              <a:rPr lang="en-US" dirty="0"/>
              <a:t>work of </a:t>
            </a:r>
            <a:r>
              <a:rPr lang="en-US" dirty="0" smtClean="0">
                <a:solidFill>
                  <a:srgbClr val="FF0000"/>
                </a:solidFill>
              </a:rPr>
              <a:t>evangelizing the world.</a:t>
            </a:r>
            <a:endParaRPr lang="en-US"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239367171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has a dynamic of “two.”</a:t>
            </a:r>
          </a:p>
          <a:p>
            <a:endParaRPr lang="en-US" dirty="0"/>
          </a:p>
          <a:p>
            <a:r>
              <a:rPr lang="en-US" dirty="0" smtClean="0"/>
              <a:t>There are 2 major divisions:</a:t>
            </a:r>
          </a:p>
          <a:p>
            <a:endParaRPr lang="en-US" dirty="0"/>
          </a:p>
          <a:p>
            <a:r>
              <a:rPr lang="en-US" dirty="0" smtClean="0">
                <a:solidFill>
                  <a:srgbClr val="FF0000"/>
                </a:solidFill>
              </a:rPr>
              <a:t>Chapters 1-12</a:t>
            </a:r>
            <a:r>
              <a:rPr lang="en-US" dirty="0" smtClean="0"/>
              <a:t>,</a:t>
            </a:r>
            <a:r>
              <a:rPr lang="en-US" dirty="0"/>
              <a:t> </a:t>
            </a:r>
            <a:r>
              <a:rPr lang="en-US" dirty="0" smtClean="0"/>
              <a:t>and</a:t>
            </a:r>
          </a:p>
          <a:p>
            <a:r>
              <a:rPr lang="en-US" dirty="0" smtClean="0">
                <a:solidFill>
                  <a:srgbClr val="FF0000"/>
                </a:solidFill>
              </a:rPr>
              <a:t>Chapters 13-28.</a:t>
            </a:r>
          </a:p>
        </p:txBody>
      </p:sp>
    </p:spTree>
    <p:extLst>
      <p:ext uri="{BB962C8B-B14F-4D97-AF65-F5344CB8AC3E}">
        <p14:creationId xmlns:p14="http://schemas.microsoft.com/office/powerpoint/2010/main" val="412689566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There are 2 outstanding men:</a:t>
            </a:r>
          </a:p>
          <a:p>
            <a:r>
              <a:rPr lang="en-US" dirty="0" smtClean="0">
                <a:solidFill>
                  <a:srgbClr val="FF0000"/>
                </a:solidFill>
              </a:rPr>
              <a:t>Peter</a:t>
            </a:r>
            <a:r>
              <a:rPr lang="en-US" dirty="0" smtClean="0"/>
              <a:t>, prominent in chapters 1-12 and </a:t>
            </a:r>
            <a:endParaRPr lang="en-US" dirty="0"/>
          </a:p>
          <a:p>
            <a:r>
              <a:rPr lang="en-US" dirty="0" smtClean="0">
                <a:solidFill>
                  <a:srgbClr val="FF0000"/>
                </a:solidFill>
              </a:rPr>
              <a:t>Paul</a:t>
            </a:r>
            <a:r>
              <a:rPr lang="en-US" dirty="0" smtClean="0"/>
              <a:t>, prominent in chapters 13-28.</a:t>
            </a:r>
          </a:p>
          <a:p>
            <a:endParaRPr lang="en-US" dirty="0" smtClean="0"/>
          </a:p>
          <a:p>
            <a:r>
              <a:rPr lang="en-US" dirty="0" smtClean="0"/>
              <a:t>There are 2 prominent cities:</a:t>
            </a:r>
          </a:p>
          <a:p>
            <a:r>
              <a:rPr lang="en-US" dirty="0" smtClean="0">
                <a:solidFill>
                  <a:srgbClr val="FF0000"/>
                </a:solidFill>
              </a:rPr>
              <a:t>Jerusalem</a:t>
            </a:r>
            <a:r>
              <a:rPr lang="en-US" dirty="0" smtClean="0"/>
              <a:t>, and</a:t>
            </a:r>
          </a:p>
          <a:p>
            <a:r>
              <a:rPr lang="en-US" dirty="0" smtClean="0">
                <a:solidFill>
                  <a:srgbClr val="FF0000"/>
                </a:solidFill>
              </a:rPr>
              <a:t>Antioch of Syria</a:t>
            </a:r>
            <a:r>
              <a:rPr lang="en-US" dirty="0" smtClean="0"/>
              <a:t>.</a:t>
            </a:r>
          </a:p>
          <a:p>
            <a:endParaRPr lang="en-US" dirty="0"/>
          </a:p>
        </p:txBody>
      </p:sp>
    </p:spTree>
    <p:extLst>
      <p:ext uri="{BB962C8B-B14F-4D97-AF65-F5344CB8AC3E}">
        <p14:creationId xmlns:p14="http://schemas.microsoft.com/office/powerpoint/2010/main" val="30781343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393</TotalTime>
  <Words>2546</Words>
  <Application>Microsoft Macintosh PowerPoint</Application>
  <PresentationFormat>On-screen Show (4:3)</PresentationFormat>
  <Paragraphs>158</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Default Theme</vt:lpstr>
      <vt:lpstr>LESSON 2.  ACTS ANSWERS PROPHECY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Notice Some Prophecies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2. ACTS ANSWERS PROPHECY</dc:title>
  <dc:creator>Royl</dc:creator>
  <cp:lastModifiedBy>Royl</cp:lastModifiedBy>
  <cp:revision>42</cp:revision>
  <dcterms:created xsi:type="dcterms:W3CDTF">2016-11-09T18:44:14Z</dcterms:created>
  <dcterms:modified xsi:type="dcterms:W3CDTF">2017-03-22T12:48:31Z</dcterms:modified>
</cp:coreProperties>
</file>