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8" r:id="rId3"/>
    <p:sldId id="257" r:id="rId4"/>
    <p:sldId id="258" r:id="rId5"/>
    <p:sldId id="270" r:id="rId6"/>
    <p:sldId id="271" r:id="rId7"/>
    <p:sldId id="277" r:id="rId8"/>
    <p:sldId id="278" r:id="rId9"/>
    <p:sldId id="279" r:id="rId10"/>
    <p:sldId id="280" r:id="rId11"/>
    <p:sldId id="281" r:id="rId12"/>
    <p:sldId id="282" r:id="rId13"/>
    <p:sldId id="260" r:id="rId14"/>
    <p:sldId id="272" r:id="rId15"/>
    <p:sldId id="273" r:id="rId16"/>
    <p:sldId id="261" r:id="rId17"/>
    <p:sldId id="262" r:id="rId18"/>
    <p:sldId id="269" r:id="rId19"/>
    <p:sldId id="263" r:id="rId20"/>
    <p:sldId id="264" r:id="rId21"/>
    <p:sldId id="283" r:id="rId22"/>
    <p:sldId id="284" r:id="rId23"/>
    <p:sldId id="299" r:id="rId24"/>
    <p:sldId id="300" r:id="rId25"/>
    <p:sldId id="301" r:id="rId26"/>
    <p:sldId id="285" r:id="rId27"/>
    <p:sldId id="286" r:id="rId28"/>
    <p:sldId id="287" r:id="rId29"/>
    <p:sldId id="288" r:id="rId30"/>
    <p:sldId id="289" r:id="rId31"/>
    <p:sldId id="290" r:id="rId32"/>
    <p:sldId id="291" r:id="rId33"/>
    <p:sldId id="292" r:id="rId34"/>
    <p:sldId id="265" r:id="rId35"/>
    <p:sldId id="266" r:id="rId36"/>
    <p:sldId id="274" r:id="rId37"/>
    <p:sldId id="267" r:id="rId38"/>
    <p:sldId id="298" r:id="rId39"/>
    <p:sldId id="297" r:id="rId40"/>
    <p:sldId id="294" r:id="rId41"/>
    <p:sldId id="275" r:id="rId42"/>
    <p:sldId id="276" r:id="rId43"/>
    <p:sldId id="295" r:id="rId44"/>
    <p:sldId id="296" r:id="rId4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9" d="100"/>
          <a:sy n="89" d="100"/>
        </p:scale>
        <p:origin x="-152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69446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672569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596688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F72F18-0D09-EF42-A84C-EDF3449A25EB}"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2534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F72F18-0D09-EF42-A84C-EDF3449A25EB}" type="datetimeFigureOut">
              <a:rPr lang="en-US" smtClean="0"/>
              <a:t>3/24/2017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72624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F72F18-0D09-EF42-A84C-EDF3449A25EB}" type="datetimeFigureOut">
              <a:rPr lang="en-US" smtClean="0"/>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9755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F72F18-0D09-EF42-A84C-EDF3449A25EB}" type="datetimeFigureOut">
              <a:rPr lang="en-US" smtClean="0"/>
              <a:t>3/24/2017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047408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F72F18-0D09-EF42-A84C-EDF3449A25EB}" type="datetimeFigureOut">
              <a:rPr lang="en-US" smtClean="0"/>
              <a:t>3/24/2017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3443005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F72F18-0D09-EF42-A84C-EDF3449A25EB}" type="datetimeFigureOut">
              <a:rPr lang="en-US" smtClean="0"/>
              <a:t>3/24/2017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800670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18365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F72F18-0D09-EF42-A84C-EDF3449A25EB}" type="datetimeFigureOut">
              <a:rPr lang="en-US" smtClean="0"/>
              <a:t>3/24/2017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FB6331-6BA9-8F49-B224-EF4D37DD6A0B}" type="slidenum">
              <a:rPr lang="en-US" smtClean="0"/>
              <a:t>‹#›</a:t>
            </a:fld>
            <a:endParaRPr lang="en-US"/>
          </a:p>
        </p:txBody>
      </p:sp>
    </p:spTree>
    <p:extLst>
      <p:ext uri="{BB962C8B-B14F-4D97-AF65-F5344CB8AC3E}">
        <p14:creationId xmlns:p14="http://schemas.microsoft.com/office/powerpoint/2010/main" val="22049306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a:defRPr>
            </a:lvl1pPr>
          </a:lstStyle>
          <a:p>
            <a:fld id="{07F72F18-0D09-EF42-A84C-EDF3449A25EB}" type="datetimeFigureOut">
              <a:rPr lang="en-US" smtClean="0"/>
              <a:pPr/>
              <a:t>3/24/2017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a:defRPr>
            </a:lvl1pPr>
          </a:lstStyle>
          <a:p>
            <a:fld id="{6EFB6331-6BA9-8F49-B224-EF4D37DD6A0B}" type="slidenum">
              <a:rPr lang="en-US" smtClean="0"/>
              <a:pPr/>
              <a:t>‹#›</a:t>
            </a:fld>
            <a:endParaRPr lang="en-US" dirty="0"/>
          </a:p>
        </p:txBody>
      </p:sp>
    </p:spTree>
    <p:extLst>
      <p:ext uri="{BB962C8B-B14F-4D97-AF65-F5344CB8AC3E}">
        <p14:creationId xmlns:p14="http://schemas.microsoft.com/office/powerpoint/2010/main" val="245659250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rial"/>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rial"/>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Lesson 4</a:t>
            </a:r>
            <a:br>
              <a:rPr lang="en-US" dirty="0" smtClean="0"/>
            </a:br>
            <a:r>
              <a:rPr lang="en-US" dirty="0" smtClean="0"/>
              <a:t/>
            </a:r>
            <a:br>
              <a:rPr lang="en-US" dirty="0" smtClean="0"/>
            </a:br>
            <a:r>
              <a:rPr lang="en-US" dirty="0" smtClean="0"/>
              <a:t>Acts Institutes A New Will</a:t>
            </a:r>
            <a:br>
              <a:rPr lang="en-US" dirty="0" smtClean="0"/>
            </a:br>
            <a:endParaRPr lang="en-US" dirty="0"/>
          </a:p>
        </p:txBody>
      </p:sp>
      <p:sp>
        <p:nvSpPr>
          <p:cNvPr id="3" name="Subtitle 2"/>
          <p:cNvSpPr>
            <a:spLocks noGrp="1"/>
          </p:cNvSpPr>
          <p:nvPr>
            <p:ph type="subTitle" idx="1"/>
          </p:nvPr>
        </p:nvSpPr>
        <p:spPr>
          <a:xfrm>
            <a:off x="1498600" y="3600450"/>
            <a:ext cx="6400800" cy="1752600"/>
          </a:xfrm>
        </p:spPr>
        <p:txBody>
          <a:bodyPr/>
          <a:lstStyle/>
          <a:p>
            <a:pPr algn="l"/>
            <a:endParaRPr lang="en-US" dirty="0"/>
          </a:p>
        </p:txBody>
      </p:sp>
    </p:spTree>
    <p:extLst>
      <p:ext uri="{BB962C8B-B14F-4D97-AF65-F5344CB8AC3E}">
        <p14:creationId xmlns:p14="http://schemas.microsoft.com/office/powerpoint/2010/main" val="330223757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C0504D"/>
                </a:solidFill>
              </a:rPr>
              <a:t>Sheep and Lamb </a:t>
            </a:r>
            <a:endParaRPr lang="en-US" dirty="0" smtClean="0">
              <a:solidFill>
                <a:srgbClr val="C0504D"/>
              </a:solidFill>
            </a:endParaRPr>
          </a:p>
          <a:p>
            <a:r>
              <a:rPr lang="en-US" dirty="0" smtClean="0"/>
              <a:t>“And </a:t>
            </a:r>
            <a:r>
              <a:rPr lang="en-US" dirty="0"/>
              <a:t>he invited Philip to come up and sit with him. 32 Now the passage of Scripture which he was reading was this:</a:t>
            </a:r>
          </a:p>
          <a:p>
            <a:r>
              <a:rPr lang="en-US" dirty="0"/>
              <a:t>"He was led as a sheep to slaughter;</a:t>
            </a:r>
          </a:p>
          <a:p>
            <a:r>
              <a:rPr lang="en-US" dirty="0"/>
              <a:t>And as a lamb before its shearer is silent,</a:t>
            </a:r>
          </a:p>
          <a:p>
            <a:r>
              <a:rPr lang="en-US" dirty="0"/>
              <a:t>So He does not open </a:t>
            </a:r>
            <a:r>
              <a:rPr lang="en-US" dirty="0" smtClean="0"/>
              <a:t>his mouth”          </a:t>
            </a:r>
          </a:p>
          <a:p>
            <a:r>
              <a:rPr lang="en-US" dirty="0" smtClean="0"/>
              <a:t>(Acts 8:31-32).</a:t>
            </a:r>
            <a:endParaRPr lang="en-US" dirty="0"/>
          </a:p>
          <a:p>
            <a:endParaRPr lang="en-US" dirty="0"/>
          </a:p>
        </p:txBody>
      </p:sp>
    </p:spTree>
    <p:extLst>
      <p:ext uri="{BB962C8B-B14F-4D97-AF65-F5344CB8AC3E}">
        <p14:creationId xmlns:p14="http://schemas.microsoft.com/office/powerpoint/2010/main" val="40848673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C0504D"/>
                </a:solidFill>
              </a:rPr>
              <a:t>Thou art my </a:t>
            </a:r>
            <a:r>
              <a:rPr lang="en-US" dirty="0" smtClean="0">
                <a:solidFill>
                  <a:srgbClr val="C0504D"/>
                </a:solidFill>
              </a:rPr>
              <a:t>Son</a:t>
            </a:r>
          </a:p>
          <a:p>
            <a:r>
              <a:rPr lang="en-US" dirty="0" smtClean="0"/>
              <a:t>“And </a:t>
            </a:r>
            <a:r>
              <a:rPr lang="en-US" dirty="0"/>
              <a:t>we bring you good tidings of the promise made unto the fathers, 33 that God hath fulfilled the same unto our children, in that he raised up Jesus; as also it is written in the second psalm, Thou art my Son, this day have I begotten </a:t>
            </a:r>
            <a:r>
              <a:rPr lang="en-US" dirty="0" smtClean="0"/>
              <a:t>thee” (Acts 13:32-33). </a:t>
            </a:r>
          </a:p>
          <a:p>
            <a:endParaRPr lang="en-US" dirty="0"/>
          </a:p>
        </p:txBody>
      </p:sp>
    </p:spTree>
    <p:extLst>
      <p:ext uri="{BB962C8B-B14F-4D97-AF65-F5344CB8AC3E}">
        <p14:creationId xmlns:p14="http://schemas.microsoft.com/office/powerpoint/2010/main" val="2886858876"/>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C0504D"/>
                </a:solidFill>
              </a:rPr>
              <a:t>Thy Holy One </a:t>
            </a:r>
            <a:endParaRPr lang="en-US" dirty="0" smtClean="0">
              <a:solidFill>
                <a:srgbClr val="C0504D"/>
              </a:solidFill>
            </a:endParaRPr>
          </a:p>
          <a:p>
            <a:r>
              <a:rPr lang="en-US" dirty="0"/>
              <a:t> </a:t>
            </a:r>
            <a:r>
              <a:rPr lang="en-US" dirty="0" smtClean="0"/>
              <a:t>“Because </a:t>
            </a:r>
            <a:r>
              <a:rPr lang="en-US" dirty="0"/>
              <a:t>he </a:t>
            </a:r>
            <a:r>
              <a:rPr lang="en-US" dirty="0" err="1"/>
              <a:t>saith</a:t>
            </a:r>
            <a:r>
              <a:rPr lang="en-US" dirty="0"/>
              <a:t> also in another psalm, Thou wilt not give Thy Holy One to see </a:t>
            </a:r>
            <a:r>
              <a:rPr lang="en-US" dirty="0" smtClean="0"/>
              <a:t>corruption” (Acts 13:35). </a:t>
            </a:r>
            <a:endParaRPr lang="en-US" dirty="0"/>
          </a:p>
        </p:txBody>
      </p:sp>
    </p:spTree>
    <p:extLst>
      <p:ext uri="{BB962C8B-B14F-4D97-AF65-F5344CB8AC3E}">
        <p14:creationId xmlns:p14="http://schemas.microsoft.com/office/powerpoint/2010/main" val="160678754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This transition period found problems.</a:t>
            </a:r>
          </a:p>
          <a:p>
            <a:endParaRPr lang="en-US" dirty="0"/>
          </a:p>
          <a:p>
            <a:r>
              <a:rPr lang="en-US" dirty="0" smtClean="0"/>
              <a:t>Circumcision was a major stumbling block.</a:t>
            </a:r>
          </a:p>
          <a:p>
            <a:endParaRPr lang="en-US" dirty="0"/>
          </a:p>
          <a:p>
            <a:r>
              <a:rPr lang="en-US" dirty="0" smtClean="0"/>
              <a:t>20 years later Jews in Antioch still were requiring Gentiles to be circumcised.</a:t>
            </a:r>
          </a:p>
          <a:p>
            <a:r>
              <a:rPr lang="en-US" dirty="0" smtClean="0"/>
              <a:t>Paul met with them in Jerusalem (Acts 15).</a:t>
            </a:r>
          </a:p>
        </p:txBody>
      </p:sp>
    </p:spTree>
    <p:extLst>
      <p:ext uri="{BB962C8B-B14F-4D97-AF65-F5344CB8AC3E}">
        <p14:creationId xmlns:p14="http://schemas.microsoft.com/office/powerpoint/2010/main" val="224056553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“And </a:t>
            </a:r>
            <a:r>
              <a:rPr lang="en-US" dirty="0"/>
              <a:t>after they had held their peace, James answered, saying, Brethren, hearken unto me: 14 </a:t>
            </a:r>
            <a:r>
              <a:rPr lang="en-US" dirty="0" err="1"/>
              <a:t>Symeon</a:t>
            </a:r>
            <a:r>
              <a:rPr lang="en-US" dirty="0"/>
              <a:t> hath rehearsed how first God visited the Gentiles, to take out of them a people for his name. 15 And to this agree the words of the prophets; as it is written, </a:t>
            </a:r>
            <a:r>
              <a:rPr lang="en-US" dirty="0" smtClean="0"/>
              <a:t>…”</a:t>
            </a:r>
            <a:endParaRPr lang="en-US" dirty="0"/>
          </a:p>
        </p:txBody>
      </p:sp>
    </p:spTree>
    <p:extLst>
      <p:ext uri="{BB962C8B-B14F-4D97-AF65-F5344CB8AC3E}">
        <p14:creationId xmlns:p14="http://schemas.microsoft.com/office/powerpoint/2010/main" val="385588852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“…16 </a:t>
            </a:r>
            <a:r>
              <a:rPr lang="en-US" dirty="0"/>
              <a:t>After these things I will return, And I will build again the tabernacle of David, which is fallen; And I will build again the ruins thereof, And I will set it up:…Wherefore my judgment is, that we trouble not them that from among the Gentiles turn to </a:t>
            </a:r>
            <a:r>
              <a:rPr lang="en-US" dirty="0" smtClean="0"/>
              <a:t>God” (Acts 15:13-19).</a:t>
            </a:r>
            <a:endParaRPr lang="en-US" dirty="0"/>
          </a:p>
          <a:p>
            <a:endParaRPr lang="en-US" dirty="0"/>
          </a:p>
        </p:txBody>
      </p:sp>
    </p:spTree>
    <p:extLst>
      <p:ext uri="{BB962C8B-B14F-4D97-AF65-F5344CB8AC3E}">
        <p14:creationId xmlns:p14="http://schemas.microsoft.com/office/powerpoint/2010/main" val="312693712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only conclusion to which the disciples could come was that no one had to keep the Law of Moses to be a Christian.</a:t>
            </a:r>
          </a:p>
          <a:p>
            <a:r>
              <a:rPr lang="en-US" dirty="0" smtClean="0"/>
              <a:t>Since the </a:t>
            </a:r>
            <a:r>
              <a:rPr lang="en-US" dirty="0" smtClean="0">
                <a:solidFill>
                  <a:srgbClr val="FF0000"/>
                </a:solidFill>
              </a:rPr>
              <a:t>Tabernacle of David </a:t>
            </a:r>
            <a:r>
              <a:rPr lang="en-US" dirty="0" smtClean="0"/>
              <a:t>was rebuilt all nations are now included.  (Tabernacle, temple, church -  where God dwells).</a:t>
            </a:r>
          </a:p>
          <a:p>
            <a:endParaRPr lang="en-US" dirty="0"/>
          </a:p>
          <a:p>
            <a:r>
              <a:rPr lang="en-US" dirty="0" smtClean="0"/>
              <a:t>This brought </a:t>
            </a:r>
            <a:r>
              <a:rPr lang="en-US" dirty="0" err="1" smtClean="0"/>
              <a:t>momenteous</a:t>
            </a:r>
            <a:r>
              <a:rPr lang="en-US" dirty="0" smtClean="0"/>
              <a:t> changes.</a:t>
            </a:r>
            <a:endParaRPr lang="en-US" dirty="0"/>
          </a:p>
        </p:txBody>
      </p:sp>
    </p:spTree>
    <p:extLst>
      <p:ext uri="{BB962C8B-B14F-4D97-AF65-F5344CB8AC3E}">
        <p14:creationId xmlns:p14="http://schemas.microsoft.com/office/powerpoint/2010/main" val="175894274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Worship is now different.</a:t>
            </a:r>
          </a:p>
          <a:p>
            <a:endParaRPr lang="en-US" dirty="0"/>
          </a:p>
          <a:p>
            <a:r>
              <a:rPr lang="en-US" dirty="0" smtClean="0"/>
              <a:t>No Passover, Pentecost, Booths, animal sacrifices, </a:t>
            </a:r>
            <a:r>
              <a:rPr lang="en-US" dirty="0" err="1" smtClean="0"/>
              <a:t>Levitical</a:t>
            </a:r>
            <a:r>
              <a:rPr lang="en-US" dirty="0" smtClean="0"/>
              <a:t> priesthood, tithing, </a:t>
            </a:r>
            <a:r>
              <a:rPr lang="en-US" dirty="0" err="1" smtClean="0"/>
              <a:t>sabbath</a:t>
            </a:r>
            <a:r>
              <a:rPr lang="en-US" dirty="0" smtClean="0"/>
              <a:t>, or even 10 Commandments!</a:t>
            </a:r>
          </a:p>
          <a:p>
            <a:r>
              <a:rPr lang="en-US" dirty="0" smtClean="0"/>
              <a:t>“And </a:t>
            </a:r>
            <a:r>
              <a:rPr lang="en-US" dirty="0"/>
              <a:t>they continued </a:t>
            </a:r>
            <a:r>
              <a:rPr lang="en-US" dirty="0" err="1"/>
              <a:t>stedfastly</a:t>
            </a:r>
            <a:r>
              <a:rPr lang="en-US" dirty="0"/>
              <a:t> in the apostles' teaching and fellowship, in the breaking of bread and </a:t>
            </a:r>
            <a:r>
              <a:rPr lang="en-US" dirty="0" smtClean="0"/>
              <a:t>the prayers” (Acts 2:42).</a:t>
            </a:r>
            <a:endParaRPr lang="en-US" dirty="0"/>
          </a:p>
        </p:txBody>
      </p:sp>
    </p:spTree>
    <p:extLst>
      <p:ext uri="{BB962C8B-B14F-4D97-AF65-F5344CB8AC3E}">
        <p14:creationId xmlns:p14="http://schemas.microsoft.com/office/powerpoint/2010/main" val="428957888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indicated 4 new items of worship:</a:t>
            </a:r>
          </a:p>
          <a:p>
            <a:endParaRPr lang="en-US" dirty="0"/>
          </a:p>
          <a:p>
            <a:pPr lvl="1"/>
            <a:r>
              <a:rPr lang="en-US" dirty="0" smtClean="0">
                <a:solidFill>
                  <a:srgbClr val="FF0000"/>
                </a:solidFill>
              </a:rPr>
              <a:t>Apostles’ teaching</a:t>
            </a:r>
            <a:r>
              <a:rPr lang="en-US" dirty="0" smtClean="0"/>
              <a:t>, not the Law of Moses.</a:t>
            </a:r>
          </a:p>
          <a:p>
            <a:pPr lvl="1"/>
            <a:r>
              <a:rPr lang="en-US" dirty="0" smtClean="0">
                <a:solidFill>
                  <a:srgbClr val="FF0000"/>
                </a:solidFill>
              </a:rPr>
              <a:t>Fellowship</a:t>
            </a:r>
            <a:r>
              <a:rPr lang="en-US" dirty="0" smtClean="0"/>
              <a:t>, not tithing and animal gifts.</a:t>
            </a:r>
          </a:p>
          <a:p>
            <a:pPr lvl="1"/>
            <a:r>
              <a:rPr lang="en-US" dirty="0" smtClean="0">
                <a:solidFill>
                  <a:srgbClr val="FF0000"/>
                </a:solidFill>
              </a:rPr>
              <a:t>Breaking of bread</a:t>
            </a:r>
            <a:r>
              <a:rPr lang="en-US" dirty="0" smtClean="0"/>
              <a:t>, the Lord’s Supper, not the 	feasts of Passover, Pentecost, or Booths, </a:t>
            </a:r>
            <a:r>
              <a:rPr lang="en-US" dirty="0" smtClean="0">
                <a:solidFill>
                  <a:srgbClr val="FF0000"/>
                </a:solidFill>
              </a:rPr>
              <a:t>Prayers</a:t>
            </a:r>
            <a:r>
              <a:rPr lang="en-US" dirty="0" smtClean="0"/>
              <a:t> now in the name of Jesus.</a:t>
            </a:r>
            <a:endParaRPr lang="en-US" dirty="0"/>
          </a:p>
        </p:txBody>
      </p:sp>
    </p:spTree>
    <p:extLst>
      <p:ext uri="{BB962C8B-B14F-4D97-AF65-F5344CB8AC3E}">
        <p14:creationId xmlns:p14="http://schemas.microsoft.com/office/powerpoint/2010/main" val="189161174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One other is seen in other contexts.</a:t>
            </a:r>
          </a:p>
          <a:p>
            <a:r>
              <a:rPr lang="en-US" dirty="0" smtClean="0">
                <a:solidFill>
                  <a:srgbClr val="FF0000"/>
                </a:solidFill>
              </a:rPr>
              <a:t>A cappella singing </a:t>
            </a:r>
            <a:r>
              <a:rPr lang="en-US" dirty="0" smtClean="0"/>
              <a:t>(Eph. 5:19; Col. 3:16</a:t>
            </a:r>
            <a:r>
              <a:rPr lang="en-US" dirty="0" smtClean="0"/>
              <a:t>)</a:t>
            </a:r>
          </a:p>
          <a:p>
            <a:endParaRPr lang="en-US" dirty="0"/>
          </a:p>
          <a:p>
            <a:r>
              <a:rPr lang="en-US" dirty="0" smtClean="0"/>
              <a:t> “What </a:t>
            </a:r>
            <a:r>
              <a:rPr lang="en-US" dirty="0"/>
              <a:t>is it then? I will pray with the spirit, and I will pray with the understanding also: I will sing with the spirit, and I will sing with the understanding </a:t>
            </a:r>
            <a:r>
              <a:rPr lang="en-US" dirty="0" smtClean="0"/>
              <a:t>also” (1 Corinthians 14:15).</a:t>
            </a:r>
            <a:endParaRPr lang="en-US" dirty="0" smtClean="0"/>
          </a:p>
          <a:p>
            <a:endParaRPr lang="en-US" dirty="0"/>
          </a:p>
        </p:txBody>
      </p:sp>
    </p:spTree>
    <p:extLst>
      <p:ext uri="{BB962C8B-B14F-4D97-AF65-F5344CB8AC3E}">
        <p14:creationId xmlns:p14="http://schemas.microsoft.com/office/powerpoint/2010/main" val="166751571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smtClean="0"/>
          </a:p>
          <a:p>
            <a:r>
              <a:rPr lang="en-US" dirty="0"/>
              <a:t>Breath of fresh air blowing throughout the book of Acts.</a:t>
            </a:r>
          </a:p>
          <a:p>
            <a:r>
              <a:rPr lang="en-US" dirty="0"/>
              <a:t>Many things are vastly different.</a:t>
            </a:r>
          </a:p>
          <a:p>
            <a:endParaRPr lang="en-US" dirty="0"/>
          </a:p>
          <a:p>
            <a:endParaRPr lang="en-US" dirty="0"/>
          </a:p>
        </p:txBody>
      </p:sp>
    </p:spTree>
    <p:extLst>
      <p:ext uri="{BB962C8B-B14F-4D97-AF65-F5344CB8AC3E}">
        <p14:creationId xmlns:p14="http://schemas.microsoft.com/office/powerpoint/2010/main" val="193530283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Interesting that all these changes took place </a:t>
            </a:r>
            <a:r>
              <a:rPr lang="en-US" dirty="0">
                <a:solidFill>
                  <a:srgbClr val="FF0000"/>
                </a:solidFill>
              </a:rPr>
              <a:t>in one day</a:t>
            </a:r>
            <a:r>
              <a:rPr lang="en-US" dirty="0"/>
              <a:t>!</a:t>
            </a:r>
          </a:p>
          <a:p>
            <a:r>
              <a:rPr lang="en-US" dirty="0"/>
              <a:t>This was a time of high drama, change, vitality, and excitement</a:t>
            </a:r>
            <a:r>
              <a:rPr lang="en-US" dirty="0" smtClean="0"/>
              <a:t>.</a:t>
            </a:r>
            <a:endParaRPr lang="en-US" dirty="0" smtClean="0"/>
          </a:p>
          <a:p>
            <a:endParaRPr lang="en-US" dirty="0"/>
          </a:p>
          <a:p>
            <a:r>
              <a:rPr lang="en-US" dirty="0" smtClean="0"/>
              <a:t>These </a:t>
            </a:r>
            <a:r>
              <a:rPr lang="en-US" dirty="0" smtClean="0"/>
              <a:t>changes explained God’s purpose and use of the Law of Moses.</a:t>
            </a:r>
          </a:p>
        </p:txBody>
      </p:sp>
    </p:spTree>
    <p:extLst>
      <p:ext uri="{BB962C8B-B14F-4D97-AF65-F5344CB8AC3E}">
        <p14:creationId xmlns:p14="http://schemas.microsoft.com/office/powerpoint/2010/main" val="1727507572"/>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None could be</a:t>
            </a:r>
            <a:r>
              <a:rPr lang="en-US" dirty="0">
                <a:solidFill>
                  <a:srgbClr val="FF0000"/>
                </a:solidFill>
              </a:rPr>
              <a:t> </a:t>
            </a:r>
            <a:r>
              <a:rPr lang="en-US" dirty="0" smtClean="0">
                <a:solidFill>
                  <a:srgbClr val="FF0000"/>
                </a:solidFill>
              </a:rPr>
              <a:t>justified</a:t>
            </a:r>
            <a:r>
              <a:rPr lang="en-US" dirty="0" smtClean="0"/>
              <a:t> by following the Law of Moses.</a:t>
            </a:r>
          </a:p>
          <a:p>
            <a:endParaRPr lang="en-US" dirty="0"/>
          </a:p>
          <a:p>
            <a:r>
              <a:rPr lang="en-US" dirty="0"/>
              <a:t>“Be it known unto you therefore, brethren, that through this man is proclaimed unto you remission of sins: 39 and by him every one that believeth is justified from all things, from which ye could not be justified by the law of </a:t>
            </a:r>
            <a:r>
              <a:rPr lang="en-US" dirty="0" smtClean="0"/>
              <a:t>Moses” (Acts 13:38-39). </a:t>
            </a:r>
            <a:endParaRPr lang="en-US" dirty="0"/>
          </a:p>
        </p:txBody>
      </p:sp>
    </p:spTree>
    <p:extLst>
      <p:ext uri="{BB962C8B-B14F-4D97-AF65-F5344CB8AC3E}">
        <p14:creationId xmlns:p14="http://schemas.microsoft.com/office/powerpoint/2010/main" val="3990874881"/>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Law of Moses served as a </a:t>
            </a:r>
            <a:r>
              <a:rPr lang="en-US" dirty="0">
                <a:solidFill>
                  <a:srgbClr val="FF0000"/>
                </a:solidFill>
              </a:rPr>
              <a:t>tutor</a:t>
            </a:r>
            <a:r>
              <a:rPr lang="en-US" dirty="0"/>
              <a:t> to bring one to Christ (Gal. 3:</a:t>
            </a:r>
            <a:r>
              <a:rPr lang="en-US" dirty="0" smtClean="0"/>
              <a:t>24).</a:t>
            </a:r>
          </a:p>
          <a:p>
            <a:endParaRPr lang="en-US" dirty="0"/>
          </a:p>
          <a:p>
            <a:r>
              <a:rPr lang="en-US" dirty="0"/>
              <a:t>“But before faith came, we were kept in ward under the law, shut up unto the faith which should afterwards be revealed. 24 So that the law is become our tutor to bring us unto Christ, that we might be justified by </a:t>
            </a:r>
            <a:r>
              <a:rPr lang="en-US" dirty="0" smtClean="0"/>
              <a:t>faith… </a:t>
            </a:r>
            <a:r>
              <a:rPr lang="en-US" dirty="0"/>
              <a:t>”</a:t>
            </a:r>
          </a:p>
        </p:txBody>
      </p:sp>
    </p:spTree>
    <p:extLst>
      <p:ext uri="{BB962C8B-B14F-4D97-AF65-F5344CB8AC3E}">
        <p14:creationId xmlns:p14="http://schemas.microsoft.com/office/powerpoint/2010/main" val="144338980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t>
            </a:r>
            <a:r>
              <a:rPr lang="en-US" dirty="0"/>
              <a:t>… But </a:t>
            </a:r>
            <a:r>
              <a:rPr lang="en-US" dirty="0" smtClean="0"/>
              <a:t>now that faith </a:t>
            </a:r>
            <a:r>
              <a:rPr lang="en-US" dirty="0"/>
              <a:t>is come, we are no longer under a tutor. 26 For ye are all sons of God, through faith, in Christ </a:t>
            </a:r>
            <a:r>
              <a:rPr lang="en-US" dirty="0" smtClean="0"/>
              <a:t>Jesus” </a:t>
            </a:r>
          </a:p>
          <a:p>
            <a:r>
              <a:rPr lang="en-US" dirty="0"/>
              <a:t>(</a:t>
            </a:r>
            <a:r>
              <a:rPr lang="en-US" dirty="0" smtClean="0"/>
              <a:t>Galatians 3:23-27).</a:t>
            </a:r>
            <a:endParaRPr lang="en-US" dirty="0"/>
          </a:p>
        </p:txBody>
      </p:sp>
    </p:spTree>
    <p:extLst>
      <p:ext uri="{BB962C8B-B14F-4D97-AF65-F5344CB8AC3E}">
        <p14:creationId xmlns:p14="http://schemas.microsoft.com/office/powerpoint/2010/main" val="1042311039"/>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a:t>
            </a:r>
            <a:r>
              <a:rPr lang="en-US" dirty="0" smtClean="0"/>
              <a:t> careful student might find in the Greek:</a:t>
            </a:r>
          </a:p>
          <a:p>
            <a:endParaRPr lang="en-US" dirty="0" smtClean="0"/>
          </a:p>
          <a:p>
            <a:r>
              <a:rPr lang="en-US" dirty="0" smtClean="0"/>
              <a:t>“But before</a:t>
            </a:r>
            <a:r>
              <a:rPr lang="en-US" dirty="0" smtClean="0">
                <a:solidFill>
                  <a:srgbClr val="FF0000"/>
                </a:solidFill>
              </a:rPr>
              <a:t> </a:t>
            </a:r>
            <a:r>
              <a:rPr lang="en-US" i="1" dirty="0" smtClean="0">
                <a:solidFill>
                  <a:srgbClr val="FF0000"/>
                </a:solidFill>
              </a:rPr>
              <a:t>the</a:t>
            </a:r>
            <a:r>
              <a:rPr lang="en-US" dirty="0" smtClean="0">
                <a:solidFill>
                  <a:srgbClr val="FF0000"/>
                </a:solidFill>
              </a:rPr>
              <a:t> </a:t>
            </a:r>
            <a:r>
              <a:rPr lang="en-US" dirty="0" smtClean="0"/>
              <a:t>faith came” (v. 23);</a:t>
            </a:r>
          </a:p>
          <a:p>
            <a:r>
              <a:rPr lang="en-US" dirty="0" smtClean="0"/>
              <a:t>“justified by faith” (v. 24);</a:t>
            </a:r>
          </a:p>
          <a:p>
            <a:r>
              <a:rPr lang="en-US" dirty="0" smtClean="0"/>
              <a:t>“But now that </a:t>
            </a:r>
            <a:r>
              <a:rPr lang="en-US" i="1" dirty="0" smtClean="0">
                <a:solidFill>
                  <a:srgbClr val="FF0000"/>
                </a:solidFill>
              </a:rPr>
              <a:t>the</a:t>
            </a:r>
            <a:r>
              <a:rPr lang="en-US" dirty="0" smtClean="0"/>
              <a:t> faith has come” (v. 25);</a:t>
            </a:r>
          </a:p>
          <a:p>
            <a:r>
              <a:rPr lang="en-US" dirty="0" smtClean="0"/>
              <a:t>“sons of God, through </a:t>
            </a:r>
            <a:r>
              <a:rPr lang="en-US" i="1" dirty="0" smtClean="0">
                <a:solidFill>
                  <a:srgbClr val="FF0000"/>
                </a:solidFill>
              </a:rPr>
              <a:t>the</a:t>
            </a:r>
            <a:r>
              <a:rPr lang="en-US" dirty="0" smtClean="0"/>
              <a:t> faith” (v. 26).</a:t>
            </a:r>
          </a:p>
          <a:p>
            <a:endParaRPr lang="en-US" dirty="0"/>
          </a:p>
          <a:p>
            <a:r>
              <a:rPr lang="en-US" dirty="0" smtClean="0"/>
              <a:t>“The faith” = gospel, complete revelation.</a:t>
            </a:r>
          </a:p>
          <a:p>
            <a:endParaRPr lang="en-US" dirty="0"/>
          </a:p>
          <a:p>
            <a:endParaRPr lang="en-US" dirty="0"/>
          </a:p>
        </p:txBody>
      </p:sp>
    </p:spTree>
    <p:extLst>
      <p:ext uri="{BB962C8B-B14F-4D97-AF65-F5344CB8AC3E}">
        <p14:creationId xmlns:p14="http://schemas.microsoft.com/office/powerpoint/2010/main" val="1900987476"/>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This “faith” is the same as:</a:t>
            </a:r>
          </a:p>
          <a:p>
            <a:endParaRPr lang="en-US" dirty="0" smtClean="0"/>
          </a:p>
          <a:p>
            <a:r>
              <a:rPr lang="en-US" dirty="0" smtClean="0"/>
              <a:t>“obedient </a:t>
            </a:r>
            <a:r>
              <a:rPr lang="en-US" dirty="0"/>
              <a:t>to the </a:t>
            </a:r>
            <a:r>
              <a:rPr lang="en-US" dirty="0" smtClean="0"/>
              <a:t>faith” (Acts 6:7);</a:t>
            </a:r>
            <a:endParaRPr lang="en-US" dirty="0"/>
          </a:p>
          <a:p>
            <a:r>
              <a:rPr lang="en-US" dirty="0" smtClean="0"/>
              <a:t>“turn proconsul from the faith”(Acts 13:8);</a:t>
            </a:r>
          </a:p>
          <a:p>
            <a:r>
              <a:rPr lang="en-US" dirty="0" smtClean="0"/>
              <a:t>“continue in the faith” (Acts 13:22);</a:t>
            </a:r>
          </a:p>
          <a:p>
            <a:r>
              <a:rPr lang="en-US" dirty="0" smtClean="0"/>
              <a:t>“preaching the faith” (Galatians 1:23);</a:t>
            </a:r>
          </a:p>
          <a:p>
            <a:r>
              <a:rPr lang="en-US" dirty="0" smtClean="0"/>
              <a:t>“one faith” (Ephesians 4:5); and</a:t>
            </a:r>
          </a:p>
          <a:p>
            <a:r>
              <a:rPr lang="en-US" dirty="0" smtClean="0"/>
              <a:t>“the faith once for all delivered” (Jude 3).</a:t>
            </a:r>
          </a:p>
          <a:p>
            <a:endParaRPr lang="en-US" dirty="0"/>
          </a:p>
        </p:txBody>
      </p:sp>
    </p:spTree>
    <p:extLst>
      <p:ext uri="{BB962C8B-B14F-4D97-AF65-F5344CB8AC3E}">
        <p14:creationId xmlns:p14="http://schemas.microsoft.com/office/powerpoint/2010/main" val="228176325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Law of Moses was given </a:t>
            </a:r>
            <a:r>
              <a:rPr lang="en-US" dirty="0">
                <a:solidFill>
                  <a:srgbClr val="FF0000"/>
                </a:solidFill>
              </a:rPr>
              <a:t>only to </a:t>
            </a:r>
            <a:r>
              <a:rPr lang="en-US" dirty="0" smtClean="0">
                <a:solidFill>
                  <a:srgbClr val="FF0000"/>
                </a:solidFill>
              </a:rPr>
              <a:t>Israel.</a:t>
            </a:r>
            <a:endParaRPr lang="en-US" dirty="0" smtClean="0"/>
          </a:p>
          <a:p>
            <a:pPr marL="0" indent="0">
              <a:buNone/>
            </a:pPr>
            <a:endParaRPr lang="en-US" dirty="0" smtClean="0"/>
          </a:p>
          <a:p>
            <a:pPr marL="0" indent="0">
              <a:buNone/>
            </a:pPr>
            <a:r>
              <a:rPr lang="en-US" dirty="0" smtClean="0"/>
              <a:t>“Then the Lord said to Moses, ‘Write down these words, for in accordance with these words I have made a covenant with you and with Israel.’ 28 So he was there with the Lord forty days and forty nights; he did not eat bread or drink water. And he wrote on the tablets the words of the covenant, the Ten Commandments” (Exodus 34:27-28) .</a:t>
            </a:r>
          </a:p>
          <a:p>
            <a:pPr marL="0" indent="0">
              <a:buNone/>
            </a:pPr>
            <a:endParaRPr lang="en-US" dirty="0"/>
          </a:p>
        </p:txBody>
      </p:sp>
    </p:spTree>
    <p:extLst>
      <p:ext uri="{BB962C8B-B14F-4D97-AF65-F5344CB8AC3E}">
        <p14:creationId xmlns:p14="http://schemas.microsoft.com/office/powerpoint/2010/main" val="16880759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Law was </a:t>
            </a:r>
            <a:r>
              <a:rPr lang="en-US" dirty="0" smtClean="0">
                <a:solidFill>
                  <a:srgbClr val="FF0000"/>
                </a:solidFill>
              </a:rPr>
              <a:t>Fulfilled</a:t>
            </a:r>
            <a:r>
              <a:rPr lang="en-US" dirty="0" smtClean="0"/>
              <a:t> </a:t>
            </a:r>
            <a:r>
              <a:rPr lang="en-US" dirty="0"/>
              <a:t>by </a:t>
            </a:r>
            <a:r>
              <a:rPr lang="en-US" dirty="0" smtClean="0"/>
              <a:t>Jesus.</a:t>
            </a:r>
          </a:p>
          <a:p>
            <a:endParaRPr lang="en-US" dirty="0"/>
          </a:p>
          <a:p>
            <a:r>
              <a:rPr lang="en-US" dirty="0" smtClean="0"/>
              <a:t>“And </a:t>
            </a:r>
            <a:r>
              <a:rPr lang="en-US" dirty="0"/>
              <a:t>he said unto them, These are my words which I </a:t>
            </a:r>
            <a:r>
              <a:rPr lang="en-US" dirty="0" err="1"/>
              <a:t>spake</a:t>
            </a:r>
            <a:r>
              <a:rPr lang="en-US" dirty="0"/>
              <a:t> unto you, while I was yet with you, that all things must needs be fulfilled, which are written in the law of Moses, and the prophets, and the psalms, concerning </a:t>
            </a:r>
            <a:r>
              <a:rPr lang="en-US" dirty="0" smtClean="0"/>
              <a:t>me” (Luke 24:44).</a:t>
            </a:r>
          </a:p>
          <a:p>
            <a:endParaRPr lang="en-US" dirty="0"/>
          </a:p>
          <a:p>
            <a:endParaRPr lang="en-US" dirty="0"/>
          </a:p>
        </p:txBody>
      </p:sp>
    </p:spTree>
    <p:extLst>
      <p:ext uri="{BB962C8B-B14F-4D97-AF65-F5344CB8AC3E}">
        <p14:creationId xmlns:p14="http://schemas.microsoft.com/office/powerpoint/2010/main" val="337282743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FFFF"/>
                </a:solidFill>
              </a:rPr>
              <a:t>The Law was </a:t>
            </a:r>
            <a:r>
              <a:rPr lang="en-US" dirty="0" smtClean="0">
                <a:solidFill>
                  <a:srgbClr val="FF0000"/>
                </a:solidFill>
              </a:rPr>
              <a:t>Nailed</a:t>
            </a:r>
            <a:r>
              <a:rPr lang="en-US" dirty="0" smtClean="0"/>
              <a:t> </a:t>
            </a:r>
            <a:r>
              <a:rPr lang="en-US" dirty="0"/>
              <a:t>to the </a:t>
            </a:r>
            <a:r>
              <a:rPr lang="en-US" dirty="0" smtClean="0"/>
              <a:t>cross.</a:t>
            </a:r>
          </a:p>
          <a:p>
            <a:endParaRPr lang="en-US" dirty="0"/>
          </a:p>
          <a:p>
            <a:r>
              <a:rPr lang="en-US" dirty="0" smtClean="0"/>
              <a:t>“having </a:t>
            </a:r>
            <a:r>
              <a:rPr lang="en-US" dirty="0"/>
              <a:t>blotted out the bond written in ordinances that was against us, which was contrary to us: and he hath taken it out that way, nailing it to the cross</a:t>
            </a:r>
            <a:r>
              <a:rPr lang="en-US" dirty="0" smtClean="0"/>
              <a:t>;” (Colossians 2:14). </a:t>
            </a:r>
            <a:endParaRPr lang="en-US" dirty="0"/>
          </a:p>
        </p:txBody>
      </p:sp>
    </p:spTree>
    <p:extLst>
      <p:ext uri="{BB962C8B-B14F-4D97-AF65-F5344CB8AC3E}">
        <p14:creationId xmlns:p14="http://schemas.microsoft.com/office/powerpoint/2010/main" val="275209005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Law was </a:t>
            </a:r>
            <a:r>
              <a:rPr lang="en-US" dirty="0">
                <a:solidFill>
                  <a:srgbClr val="FF0000"/>
                </a:solidFill>
              </a:rPr>
              <a:t>made to be </a:t>
            </a:r>
            <a:r>
              <a:rPr lang="en-US" dirty="0" smtClean="0">
                <a:solidFill>
                  <a:srgbClr val="FF0000"/>
                </a:solidFill>
              </a:rPr>
              <a:t>old</a:t>
            </a:r>
            <a:r>
              <a:rPr lang="en-US" dirty="0" smtClean="0"/>
              <a:t>.</a:t>
            </a:r>
          </a:p>
          <a:p>
            <a:endParaRPr lang="en-US" dirty="0"/>
          </a:p>
          <a:p>
            <a:r>
              <a:rPr lang="en-US" dirty="0" smtClean="0"/>
              <a:t>‘In </a:t>
            </a:r>
            <a:r>
              <a:rPr lang="en-US" dirty="0"/>
              <a:t>that he </a:t>
            </a:r>
            <a:r>
              <a:rPr lang="en-US" dirty="0" err="1"/>
              <a:t>saith</a:t>
            </a:r>
            <a:r>
              <a:rPr lang="en-US" dirty="0"/>
              <a:t>, A new covenant he hath made the first old. But that which is becoming old and </a:t>
            </a:r>
            <a:r>
              <a:rPr lang="en-US" dirty="0" err="1"/>
              <a:t>waxeth</a:t>
            </a:r>
            <a:r>
              <a:rPr lang="en-US" dirty="0"/>
              <a:t> aged is nigh unto vanishing </a:t>
            </a:r>
            <a:r>
              <a:rPr lang="en-US" dirty="0" smtClean="0"/>
              <a:t>away” (Hebrews 8:13).</a:t>
            </a:r>
            <a:endParaRPr lang="en-US" dirty="0"/>
          </a:p>
        </p:txBody>
      </p:sp>
    </p:spTree>
    <p:extLst>
      <p:ext uri="{BB962C8B-B14F-4D97-AF65-F5344CB8AC3E}">
        <p14:creationId xmlns:p14="http://schemas.microsoft.com/office/powerpoint/2010/main" val="202855023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Hints from the past are now realized.</a:t>
            </a:r>
          </a:p>
          <a:p>
            <a:r>
              <a:rPr lang="en-US" dirty="0" smtClean="0"/>
              <a:t>Suddenly</a:t>
            </a:r>
            <a:r>
              <a:rPr lang="en-US" dirty="0" smtClean="0">
                <a:solidFill>
                  <a:srgbClr val="FF0000"/>
                </a:solidFill>
              </a:rPr>
              <a:t>, in just one day</a:t>
            </a:r>
            <a:r>
              <a:rPr lang="en-US" dirty="0" smtClean="0"/>
              <a:t>, many religious things have changed.</a:t>
            </a:r>
          </a:p>
          <a:p>
            <a:r>
              <a:rPr lang="en-US" dirty="0" smtClean="0"/>
              <a:t>The apostles are different.</a:t>
            </a:r>
          </a:p>
          <a:p>
            <a:r>
              <a:rPr lang="en-US" dirty="0" smtClean="0"/>
              <a:t>The disciples are different.</a:t>
            </a:r>
          </a:p>
          <a:p>
            <a:r>
              <a:rPr lang="en-US" dirty="0" smtClean="0"/>
              <a:t>Something has energized all the followers of Jesus.</a:t>
            </a:r>
            <a:endParaRPr lang="en-US" dirty="0"/>
          </a:p>
        </p:txBody>
      </p:sp>
    </p:spTree>
    <p:extLst>
      <p:ext uri="{BB962C8B-B14F-4D97-AF65-F5344CB8AC3E}">
        <p14:creationId xmlns:p14="http://schemas.microsoft.com/office/powerpoint/2010/main" val="995766806"/>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The Jews were </a:t>
            </a:r>
            <a:r>
              <a:rPr lang="en-US" dirty="0"/>
              <a:t>made </a:t>
            </a:r>
            <a:r>
              <a:rPr lang="en-US" dirty="0">
                <a:solidFill>
                  <a:srgbClr val="FF0000"/>
                </a:solidFill>
              </a:rPr>
              <a:t>dead</a:t>
            </a:r>
            <a:r>
              <a:rPr lang="en-US" dirty="0"/>
              <a:t> to the </a:t>
            </a:r>
            <a:r>
              <a:rPr lang="en-US" dirty="0" smtClean="0"/>
              <a:t>Law.</a:t>
            </a:r>
          </a:p>
          <a:p>
            <a:endParaRPr lang="en-US" dirty="0"/>
          </a:p>
          <a:p>
            <a:r>
              <a:rPr lang="en-US" dirty="0" smtClean="0"/>
              <a:t>“Or </a:t>
            </a:r>
            <a:r>
              <a:rPr lang="en-US" dirty="0"/>
              <a:t>are ye ignorant, brethren (for I speak to men who know the law), that the law hath dominion over a man for so long time as he </a:t>
            </a:r>
            <a:r>
              <a:rPr lang="en-US" dirty="0" err="1"/>
              <a:t>liveth</a:t>
            </a:r>
            <a:r>
              <a:rPr lang="en-US" dirty="0"/>
              <a:t>? 2 For the woman that hath a husband is bound by law to the husband while he </a:t>
            </a:r>
            <a:r>
              <a:rPr lang="en-US" dirty="0" err="1"/>
              <a:t>liveth</a:t>
            </a:r>
            <a:r>
              <a:rPr lang="en-US" dirty="0"/>
              <a:t>; but if the husband die, she is discharged from the law of the </a:t>
            </a:r>
            <a:r>
              <a:rPr lang="en-US" dirty="0" smtClean="0"/>
              <a:t>husband… </a:t>
            </a:r>
            <a:endParaRPr lang="en-US" dirty="0"/>
          </a:p>
        </p:txBody>
      </p:sp>
    </p:spTree>
    <p:extLst>
      <p:ext uri="{BB962C8B-B14F-4D97-AF65-F5344CB8AC3E}">
        <p14:creationId xmlns:p14="http://schemas.microsoft.com/office/powerpoint/2010/main" val="3060604686"/>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 </a:t>
            </a:r>
            <a:r>
              <a:rPr lang="en-US" dirty="0"/>
              <a:t>then if, while the husband </a:t>
            </a:r>
            <a:r>
              <a:rPr lang="en-US" dirty="0" err="1"/>
              <a:t>liveth</a:t>
            </a:r>
            <a:r>
              <a:rPr lang="en-US" dirty="0"/>
              <a:t>, she be joined to another man, she shall be called an adulteress: but if the husband die, she is free from the law, so that she is no adulteress, though she be joined to another </a:t>
            </a:r>
            <a:r>
              <a:rPr lang="en-US" dirty="0" smtClean="0"/>
              <a:t>man…” </a:t>
            </a:r>
            <a:endParaRPr lang="en-US" dirty="0"/>
          </a:p>
        </p:txBody>
      </p:sp>
    </p:spTree>
    <p:extLst>
      <p:ext uri="{BB962C8B-B14F-4D97-AF65-F5344CB8AC3E}">
        <p14:creationId xmlns:p14="http://schemas.microsoft.com/office/powerpoint/2010/main" val="421813711"/>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“…Wherefore</a:t>
            </a:r>
            <a:r>
              <a:rPr lang="en-US" dirty="0"/>
              <a:t>, my brethren, ye also were made dead to the law through the body of Christ; that ye should be joined to another, even to him who was raised from the dead, that we might bring forth fruit unto </a:t>
            </a:r>
            <a:r>
              <a:rPr lang="en-US" dirty="0" smtClean="0"/>
              <a:t>God” (Romans 7:1-4).</a:t>
            </a:r>
            <a:endParaRPr lang="en-US" dirty="0"/>
          </a:p>
        </p:txBody>
      </p:sp>
    </p:spTree>
    <p:extLst>
      <p:ext uri="{BB962C8B-B14F-4D97-AF65-F5344CB8AC3E}">
        <p14:creationId xmlns:p14="http://schemas.microsoft.com/office/powerpoint/2010/main" val="409483084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blood of </a:t>
            </a:r>
            <a:r>
              <a:rPr lang="en-US" dirty="0"/>
              <a:t>bulls and goats </a:t>
            </a:r>
            <a:r>
              <a:rPr lang="en-US" dirty="0">
                <a:solidFill>
                  <a:srgbClr val="FF0000"/>
                </a:solidFill>
              </a:rPr>
              <a:t>could not </a:t>
            </a:r>
            <a:r>
              <a:rPr lang="en-US" dirty="0">
                <a:solidFill>
                  <a:schemeClr val="accent2"/>
                </a:solidFill>
              </a:rPr>
              <a:t>take away </a:t>
            </a:r>
            <a:r>
              <a:rPr lang="en-US" dirty="0" smtClean="0">
                <a:solidFill>
                  <a:schemeClr val="accent2"/>
                </a:solidFill>
              </a:rPr>
              <a:t>sins</a:t>
            </a:r>
            <a:r>
              <a:rPr lang="en-US" dirty="0" smtClean="0"/>
              <a:t>.</a:t>
            </a:r>
          </a:p>
          <a:p>
            <a:endParaRPr lang="en-US" dirty="0" smtClean="0"/>
          </a:p>
          <a:p>
            <a:r>
              <a:rPr lang="en-US" dirty="0" smtClean="0"/>
              <a:t>“For </a:t>
            </a:r>
            <a:r>
              <a:rPr lang="en-US" dirty="0"/>
              <a:t>it is impossible that the blood of bulls and goats should take away sins. 5 Wherefore when he cometh into the world, he </a:t>
            </a:r>
            <a:r>
              <a:rPr lang="en-US" dirty="0" err="1"/>
              <a:t>saith</a:t>
            </a:r>
            <a:r>
              <a:rPr lang="en-US" dirty="0"/>
              <a:t>, Sacrifice and offering thou </a:t>
            </a:r>
            <a:r>
              <a:rPr lang="en-US" dirty="0" err="1"/>
              <a:t>wouldest</a:t>
            </a:r>
            <a:r>
              <a:rPr lang="en-US" dirty="0"/>
              <a:t> not, But a body didst thou prepare for </a:t>
            </a:r>
            <a:r>
              <a:rPr lang="en-US" dirty="0" smtClean="0"/>
              <a:t>me” (Hebrews 10:4-5).</a:t>
            </a:r>
            <a:endParaRPr lang="en-US" dirty="0"/>
          </a:p>
          <a:p>
            <a:endParaRPr lang="en-US" dirty="0"/>
          </a:p>
        </p:txBody>
      </p:sp>
    </p:spTree>
    <p:extLst>
      <p:ext uri="{BB962C8B-B14F-4D97-AF65-F5344CB8AC3E}">
        <p14:creationId xmlns:p14="http://schemas.microsoft.com/office/powerpoint/2010/main" val="3444220322"/>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The first was taken away, the </a:t>
            </a:r>
            <a:r>
              <a:rPr lang="en-US" dirty="0" smtClean="0">
                <a:solidFill>
                  <a:srgbClr val="FF0000"/>
                </a:solidFill>
              </a:rPr>
              <a:t>second established.</a:t>
            </a:r>
            <a:endParaRPr lang="en-US" dirty="0"/>
          </a:p>
          <a:p>
            <a:r>
              <a:rPr lang="en-US" dirty="0" smtClean="0"/>
              <a:t>“Lo</a:t>
            </a:r>
            <a:r>
              <a:rPr lang="en-US" dirty="0"/>
              <a:t>, I am come to do thy will. He </a:t>
            </a:r>
            <a:r>
              <a:rPr lang="en-US" dirty="0" err="1"/>
              <a:t>taketh</a:t>
            </a:r>
            <a:r>
              <a:rPr lang="en-US" dirty="0"/>
              <a:t> away the first, that he may establish the second. 10 By which will we have been sanctified through the offering of the body of Jesus Christ once for </a:t>
            </a:r>
            <a:r>
              <a:rPr lang="en-US" dirty="0" smtClean="0"/>
              <a:t>all” </a:t>
            </a:r>
            <a:r>
              <a:rPr lang="en-US" smtClean="0"/>
              <a:t>(Hebrews </a:t>
            </a:r>
            <a:r>
              <a:rPr lang="en-US" dirty="0" smtClean="0"/>
              <a:t>10:9-10).</a:t>
            </a:r>
            <a:endParaRPr lang="en-US" dirty="0"/>
          </a:p>
        </p:txBody>
      </p:sp>
    </p:spTree>
    <p:extLst>
      <p:ext uri="{BB962C8B-B14F-4D97-AF65-F5344CB8AC3E}">
        <p14:creationId xmlns:p14="http://schemas.microsoft.com/office/powerpoint/2010/main" val="1261337739"/>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There is </a:t>
            </a:r>
            <a:r>
              <a:rPr lang="en-US" dirty="0" smtClean="0">
                <a:solidFill>
                  <a:srgbClr val="FF0000"/>
                </a:solidFill>
              </a:rPr>
              <a:t>a new and living way</a:t>
            </a:r>
            <a:r>
              <a:rPr lang="en-US" dirty="0" smtClean="0"/>
              <a:t>, a new priest, and all can enter into the presence of God (Heb. 10:19-22).</a:t>
            </a:r>
          </a:p>
          <a:p>
            <a:r>
              <a:rPr lang="en-US" dirty="0" smtClean="0"/>
              <a:t>Every Christian is now considered </a:t>
            </a:r>
            <a:r>
              <a:rPr lang="en-US" dirty="0" smtClean="0">
                <a:solidFill>
                  <a:srgbClr val="FF0000"/>
                </a:solidFill>
              </a:rPr>
              <a:t>a priest </a:t>
            </a:r>
            <a:r>
              <a:rPr lang="en-US" dirty="0" smtClean="0"/>
              <a:t>who can offer acceptable  sacrifices to God (1 Peter 2:5, 9).</a:t>
            </a:r>
            <a:endParaRPr lang="en-US" dirty="0"/>
          </a:p>
        </p:txBody>
      </p:sp>
    </p:spTree>
    <p:extLst>
      <p:ext uri="{BB962C8B-B14F-4D97-AF65-F5344CB8AC3E}">
        <p14:creationId xmlns:p14="http://schemas.microsoft.com/office/powerpoint/2010/main" val="395685092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“But </a:t>
            </a:r>
            <a:r>
              <a:rPr lang="en-US" dirty="0"/>
              <a:t>ye are a elect race, a royal priesthood, a holy nation, a people for God's own possession, that ye may show forth the </a:t>
            </a:r>
            <a:r>
              <a:rPr lang="en-US" dirty="0" err="1"/>
              <a:t>excellencies</a:t>
            </a:r>
            <a:r>
              <a:rPr lang="en-US" dirty="0"/>
              <a:t> of him who called you out of darkness into his </a:t>
            </a:r>
            <a:r>
              <a:rPr lang="en-US" dirty="0" err="1"/>
              <a:t>marvellous</a:t>
            </a:r>
            <a:r>
              <a:rPr lang="en-US" dirty="0"/>
              <a:t> light: 10 who in time past were no people, but now are the people of God: who had not obtained mercy, but now have obtained </a:t>
            </a:r>
            <a:r>
              <a:rPr lang="en-US" dirty="0" smtClean="0"/>
              <a:t>mercy” (</a:t>
            </a:r>
            <a:r>
              <a:rPr lang="en-US" dirty="0"/>
              <a:t>1 Peter </a:t>
            </a:r>
            <a:r>
              <a:rPr lang="en-US" dirty="0" smtClean="0"/>
              <a:t>2</a:t>
            </a:r>
            <a:r>
              <a:rPr lang="en-US" dirty="0"/>
              <a:t>:</a:t>
            </a:r>
            <a:r>
              <a:rPr lang="en-US" dirty="0" smtClean="0"/>
              <a:t> 9-10).</a:t>
            </a:r>
            <a:endParaRPr lang="en-US" dirty="0"/>
          </a:p>
        </p:txBody>
      </p:sp>
    </p:spTree>
    <p:extLst>
      <p:ext uri="{BB962C8B-B14F-4D97-AF65-F5344CB8AC3E}">
        <p14:creationId xmlns:p14="http://schemas.microsoft.com/office/powerpoint/2010/main" val="3069014735"/>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history found in Acts shows this marvelous change of will.</a:t>
            </a:r>
          </a:p>
          <a:p>
            <a:r>
              <a:rPr lang="en-US" dirty="0" smtClean="0"/>
              <a:t>Everything from Acts 2 onward shows that there is something new and different.</a:t>
            </a:r>
          </a:p>
          <a:p>
            <a:endParaRPr lang="en-US" dirty="0"/>
          </a:p>
          <a:p>
            <a:r>
              <a:rPr lang="en-US" dirty="0" smtClean="0"/>
              <a:t>So, </a:t>
            </a:r>
            <a:r>
              <a:rPr lang="en-US" dirty="0" smtClean="0">
                <a:solidFill>
                  <a:srgbClr val="FF0000"/>
                </a:solidFill>
              </a:rPr>
              <a:t>why even study the Old Testament</a:t>
            </a:r>
            <a:r>
              <a:rPr lang="en-US" dirty="0" smtClean="0"/>
              <a:t>?</a:t>
            </a:r>
          </a:p>
        </p:txBody>
      </p:sp>
    </p:spTree>
    <p:extLst>
      <p:ext uri="{BB962C8B-B14F-4D97-AF65-F5344CB8AC3E}">
        <p14:creationId xmlns:p14="http://schemas.microsoft.com/office/powerpoint/2010/main" val="1048824003"/>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“Now </a:t>
            </a:r>
            <a:r>
              <a:rPr lang="en-US" dirty="0"/>
              <a:t>these things happened unto them by way of example; and they were written for our admonition, upon whom the ends of the ages are </a:t>
            </a:r>
            <a:r>
              <a:rPr lang="en-US" dirty="0" smtClean="0"/>
              <a:t>come” (1 Cor. 10:11).</a:t>
            </a:r>
          </a:p>
          <a:p>
            <a:r>
              <a:rPr lang="en-US" dirty="0" smtClean="0"/>
              <a:t>“For </a:t>
            </a:r>
            <a:r>
              <a:rPr lang="en-US" dirty="0"/>
              <a:t>whatsoever things were written aforetime were written for our learning, that through patience and through comfort of the scriptures we might have </a:t>
            </a:r>
            <a:r>
              <a:rPr lang="en-US" dirty="0" smtClean="0"/>
              <a:t>hope” (Romans 15:4).</a:t>
            </a:r>
            <a:endParaRPr lang="en-US" dirty="0"/>
          </a:p>
        </p:txBody>
      </p:sp>
    </p:spTree>
    <p:extLst>
      <p:ext uri="{BB962C8B-B14F-4D97-AF65-F5344CB8AC3E}">
        <p14:creationId xmlns:p14="http://schemas.microsoft.com/office/powerpoint/2010/main" val="24432519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It was time.</a:t>
            </a:r>
            <a:endParaRPr lang="en-US" dirty="0" smtClean="0"/>
          </a:p>
          <a:p>
            <a:endParaRPr lang="en-US" dirty="0">
              <a:solidFill>
                <a:srgbClr val="FF0000"/>
              </a:solidFill>
            </a:endParaRPr>
          </a:p>
          <a:p>
            <a:r>
              <a:rPr lang="en-US" dirty="0" smtClean="0">
                <a:solidFill>
                  <a:srgbClr val="FFFFFF"/>
                </a:solidFill>
              </a:rPr>
              <a:t>“Now </a:t>
            </a:r>
            <a:r>
              <a:rPr lang="en-US" dirty="0">
                <a:solidFill>
                  <a:srgbClr val="FFFFFF"/>
                </a:solidFill>
              </a:rPr>
              <a:t>after John was delivered up, Jesus came into Galilee, preaching the gospel of God, 15 and saying, The time is fulfilled, and the kingdom of God is at hand: repent ye, and believe in the </a:t>
            </a:r>
            <a:r>
              <a:rPr lang="en-US" dirty="0" smtClean="0">
                <a:solidFill>
                  <a:srgbClr val="FFFFFF"/>
                </a:solidFill>
              </a:rPr>
              <a:t>gospel” </a:t>
            </a:r>
          </a:p>
          <a:p>
            <a:r>
              <a:rPr lang="en-US" dirty="0" smtClean="0">
                <a:solidFill>
                  <a:srgbClr val="FFFFFF"/>
                </a:solidFill>
              </a:rPr>
              <a:t>(Mark 1:14-15). </a:t>
            </a:r>
            <a:endParaRPr lang="en-US" dirty="0">
              <a:solidFill>
                <a:srgbClr val="FFFFFF"/>
              </a:solidFill>
            </a:endParaRPr>
          </a:p>
        </p:txBody>
      </p:sp>
    </p:spTree>
    <p:extLst>
      <p:ext uri="{BB962C8B-B14F-4D97-AF65-F5344CB8AC3E}">
        <p14:creationId xmlns:p14="http://schemas.microsoft.com/office/powerpoint/2010/main" val="25251253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preaching is different.</a:t>
            </a:r>
          </a:p>
          <a:p>
            <a:r>
              <a:rPr lang="en-US" dirty="0" smtClean="0"/>
              <a:t>The disciples now preached that Jesus was on a throne at the right hand of God.</a:t>
            </a:r>
          </a:p>
          <a:p>
            <a:endParaRPr lang="en-US" dirty="0" smtClean="0"/>
          </a:p>
          <a:p>
            <a:r>
              <a:rPr lang="en-US" dirty="0"/>
              <a:t>"He is the one whom God exalted to His right hand as a Prince and a Savior, to grant repentance to Israel, and forgiveness of </a:t>
            </a:r>
            <a:r>
              <a:rPr lang="en-US" dirty="0" smtClean="0"/>
              <a:t>sins” (Acts 5:31). </a:t>
            </a:r>
          </a:p>
        </p:txBody>
      </p:sp>
    </p:spTree>
    <p:extLst>
      <p:ext uri="{BB962C8B-B14F-4D97-AF65-F5344CB8AC3E}">
        <p14:creationId xmlns:p14="http://schemas.microsoft.com/office/powerpoint/2010/main" val="1915875464"/>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solidFill>
                  <a:srgbClr val="FF0000"/>
                </a:solidFill>
              </a:rPr>
              <a:t>It was time!</a:t>
            </a:r>
          </a:p>
          <a:p>
            <a:endParaRPr lang="en-US" dirty="0" smtClean="0">
              <a:solidFill>
                <a:srgbClr val="FF0000"/>
              </a:solidFill>
            </a:endParaRPr>
          </a:p>
          <a:p>
            <a:r>
              <a:rPr lang="en-US" dirty="0" smtClean="0"/>
              <a:t>“But </a:t>
            </a:r>
            <a:r>
              <a:rPr lang="en-US" dirty="0"/>
              <a:t>when the fullness of the time came, God sent forth His Son, born of a woman, born under the Law, 5 so that He might redeem those who were under the Law, that we might receive the adoption as </a:t>
            </a:r>
            <a:r>
              <a:rPr lang="en-US" dirty="0" smtClean="0"/>
              <a:t>sons” (Galatians 4:4-5). </a:t>
            </a:r>
            <a:endParaRPr lang="en-US" dirty="0"/>
          </a:p>
        </p:txBody>
      </p:sp>
    </p:spTree>
    <p:extLst>
      <p:ext uri="{BB962C8B-B14F-4D97-AF65-F5344CB8AC3E}">
        <p14:creationId xmlns:p14="http://schemas.microsoft.com/office/powerpoint/2010/main" val="219210569"/>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God had a </a:t>
            </a:r>
            <a:r>
              <a:rPr lang="en-US" dirty="0" smtClean="0">
                <a:solidFill>
                  <a:srgbClr val="FF0000"/>
                </a:solidFill>
              </a:rPr>
              <a:t>special law </a:t>
            </a:r>
            <a:r>
              <a:rPr lang="en-US" dirty="0" smtClean="0"/>
              <a:t>and </a:t>
            </a:r>
            <a:r>
              <a:rPr lang="en-US" dirty="0" smtClean="0">
                <a:solidFill>
                  <a:srgbClr val="FF0000"/>
                </a:solidFill>
              </a:rPr>
              <a:t>special promises, </a:t>
            </a:r>
            <a:r>
              <a:rPr lang="en-US" dirty="0" smtClean="0"/>
              <a:t>and a </a:t>
            </a:r>
            <a:r>
              <a:rPr lang="en-US" dirty="0" smtClean="0">
                <a:solidFill>
                  <a:srgbClr val="FF0000"/>
                </a:solidFill>
              </a:rPr>
              <a:t>special purpose </a:t>
            </a:r>
            <a:r>
              <a:rPr lang="en-US" dirty="0" smtClean="0"/>
              <a:t>for a </a:t>
            </a:r>
            <a:r>
              <a:rPr lang="en-US" dirty="0" smtClean="0">
                <a:solidFill>
                  <a:srgbClr val="FF0000"/>
                </a:solidFill>
              </a:rPr>
              <a:t>special people </a:t>
            </a:r>
            <a:r>
              <a:rPr lang="en-US" dirty="0" smtClean="0"/>
              <a:t>beginning with Abraham.  This took 2,000 years.</a:t>
            </a:r>
          </a:p>
          <a:p>
            <a:r>
              <a:rPr lang="en-US" dirty="0" smtClean="0"/>
              <a:t>God also had instructions to the Gentiles, though the Bible does not reveal all that they included.</a:t>
            </a:r>
          </a:p>
        </p:txBody>
      </p:sp>
    </p:spTree>
    <p:extLst>
      <p:ext uri="{BB962C8B-B14F-4D97-AF65-F5344CB8AC3E}">
        <p14:creationId xmlns:p14="http://schemas.microsoft.com/office/powerpoint/2010/main" val="4170613130"/>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Now, in Christ Jesus, God’s will has come to eternal fruition</a:t>
            </a:r>
            <a:r>
              <a:rPr lang="en-US" dirty="0" smtClean="0"/>
              <a:t>.</a:t>
            </a:r>
          </a:p>
          <a:p>
            <a:endParaRPr lang="en-US" dirty="0"/>
          </a:p>
          <a:p>
            <a:r>
              <a:rPr lang="en-US" dirty="0" smtClean="0">
                <a:solidFill>
                  <a:schemeClr val="accent2"/>
                </a:solidFill>
              </a:rPr>
              <a:t>Indeed, it was time!</a:t>
            </a:r>
            <a:endParaRPr lang="en-US" dirty="0">
              <a:solidFill>
                <a:schemeClr val="accent2"/>
              </a:solidFill>
            </a:endParaRPr>
          </a:p>
          <a:p>
            <a:endParaRPr lang="en-US" dirty="0" smtClean="0"/>
          </a:p>
        </p:txBody>
      </p:sp>
    </p:spTree>
    <p:extLst>
      <p:ext uri="{BB962C8B-B14F-4D97-AF65-F5344CB8AC3E}">
        <p14:creationId xmlns:p14="http://schemas.microsoft.com/office/powerpoint/2010/main" val="3423744222"/>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Acts of the Apostles </a:t>
            </a:r>
            <a:r>
              <a:rPr lang="en-US" dirty="0" smtClean="0"/>
              <a:t>reveals </a:t>
            </a:r>
            <a:r>
              <a:rPr lang="en-US" dirty="0"/>
              <a:t>this new will in </a:t>
            </a:r>
            <a:r>
              <a:rPr lang="en-US" dirty="0" smtClean="0"/>
              <a:t>action.</a:t>
            </a:r>
          </a:p>
          <a:p>
            <a:r>
              <a:rPr lang="en-US" dirty="0" smtClean="0"/>
              <a:t>No other book pulls all the history of God’s </a:t>
            </a:r>
            <a:r>
              <a:rPr lang="en-US" dirty="0" smtClean="0">
                <a:solidFill>
                  <a:srgbClr val="C0504D"/>
                </a:solidFill>
              </a:rPr>
              <a:t>Scheme of Redemption </a:t>
            </a:r>
            <a:r>
              <a:rPr lang="en-US" dirty="0" smtClean="0"/>
              <a:t>together.</a:t>
            </a:r>
            <a:endParaRPr lang="en-US" dirty="0"/>
          </a:p>
        </p:txBody>
      </p:sp>
    </p:spTree>
    <p:extLst>
      <p:ext uri="{BB962C8B-B14F-4D97-AF65-F5344CB8AC3E}">
        <p14:creationId xmlns:p14="http://schemas.microsoft.com/office/powerpoint/2010/main" val="1445557524"/>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a:t>
            </a:r>
            <a:r>
              <a:rPr lang="en-US" dirty="0" smtClean="0">
                <a:solidFill>
                  <a:srgbClr val="C0504D"/>
                </a:solidFill>
              </a:rPr>
              <a:t>new will </a:t>
            </a:r>
            <a:r>
              <a:rPr lang="en-US" dirty="0" smtClean="0"/>
              <a:t>of God comes alive in the </a:t>
            </a:r>
            <a:r>
              <a:rPr lang="en-US" i="1" dirty="0" smtClean="0"/>
              <a:t>Acts of the Apostles</a:t>
            </a:r>
            <a:r>
              <a:rPr lang="en-US" dirty="0" smtClean="0"/>
              <a:t>!</a:t>
            </a:r>
            <a:endParaRPr lang="en-US" dirty="0"/>
          </a:p>
        </p:txBody>
      </p:sp>
    </p:spTree>
    <p:extLst>
      <p:ext uri="{BB962C8B-B14F-4D97-AF65-F5344CB8AC3E}">
        <p14:creationId xmlns:p14="http://schemas.microsoft.com/office/powerpoint/2010/main" val="360358681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Something new was revealed.</a:t>
            </a:r>
          </a:p>
          <a:p>
            <a:r>
              <a:rPr lang="en-US" dirty="0" smtClean="0"/>
              <a:t>Thus, Peter </a:t>
            </a:r>
            <a:r>
              <a:rPr lang="en-US" dirty="0"/>
              <a:t>declared Jesus was made to be the Christ and </a:t>
            </a:r>
            <a:r>
              <a:rPr lang="en-US" dirty="0" smtClean="0"/>
              <a:t>Lord.</a:t>
            </a:r>
          </a:p>
          <a:p>
            <a:r>
              <a:rPr lang="en-US" dirty="0" smtClean="0"/>
              <a:t>“Let </a:t>
            </a:r>
            <a:r>
              <a:rPr lang="en-US" dirty="0"/>
              <a:t>all the house of Israel therefore know assuredly, that God hath made him both Lord and Christ, this Jesus whom ye </a:t>
            </a:r>
            <a:r>
              <a:rPr lang="en-US" dirty="0" smtClean="0"/>
              <a:t>crucified” (Acts 2:36).</a:t>
            </a:r>
            <a:endParaRPr lang="en-US" dirty="0"/>
          </a:p>
        </p:txBody>
      </p:sp>
    </p:spTree>
    <p:extLst>
      <p:ext uri="{BB962C8B-B14F-4D97-AF65-F5344CB8AC3E}">
        <p14:creationId xmlns:p14="http://schemas.microsoft.com/office/powerpoint/2010/main" val="7029118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This Jesus has a new status.</a:t>
            </a:r>
          </a:p>
          <a:p>
            <a:r>
              <a:rPr lang="en-US" dirty="0" smtClean="0"/>
              <a:t>Upon his resurrection he was made to be something new.</a:t>
            </a:r>
          </a:p>
          <a:p>
            <a:r>
              <a:rPr lang="en-US" dirty="0" smtClean="0"/>
              <a:t> </a:t>
            </a:r>
          </a:p>
          <a:p>
            <a:r>
              <a:rPr lang="en-US" dirty="0" smtClean="0"/>
              <a:t>“</a:t>
            </a:r>
            <a:r>
              <a:rPr lang="en-US" dirty="0">
                <a:solidFill>
                  <a:srgbClr val="FF0000"/>
                </a:solidFill>
              </a:rPr>
              <a:t>Christ</a:t>
            </a:r>
            <a:r>
              <a:rPr lang="en-US" dirty="0"/>
              <a:t>” means that Jesus is </a:t>
            </a:r>
            <a:r>
              <a:rPr lang="en-US" dirty="0" smtClean="0"/>
              <a:t>anointed; he is now King of kings. (“Messiah” in the Septuagint)</a:t>
            </a:r>
            <a:endParaRPr lang="en-US" dirty="0"/>
          </a:p>
          <a:p>
            <a:r>
              <a:rPr lang="en-US" dirty="0"/>
              <a:t>“</a:t>
            </a:r>
            <a:r>
              <a:rPr lang="en-US" dirty="0">
                <a:solidFill>
                  <a:srgbClr val="FF0000"/>
                </a:solidFill>
              </a:rPr>
              <a:t>Lord</a:t>
            </a:r>
            <a:r>
              <a:rPr lang="en-US" dirty="0"/>
              <a:t>” means Jesus is master.</a:t>
            </a:r>
          </a:p>
          <a:p>
            <a:endParaRPr lang="en-US" dirty="0"/>
          </a:p>
        </p:txBody>
      </p:sp>
    </p:spTree>
    <p:extLst>
      <p:ext uri="{BB962C8B-B14F-4D97-AF65-F5344CB8AC3E}">
        <p14:creationId xmlns:p14="http://schemas.microsoft.com/office/powerpoint/2010/main" val="69629129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FF0000"/>
                </a:solidFill>
              </a:rPr>
              <a:t>Stone set at </a:t>
            </a:r>
            <a:r>
              <a:rPr lang="en-US" dirty="0" err="1">
                <a:solidFill>
                  <a:srgbClr val="FF0000"/>
                </a:solidFill>
              </a:rPr>
              <a:t>nought</a:t>
            </a:r>
            <a:r>
              <a:rPr lang="en-US" dirty="0">
                <a:solidFill>
                  <a:srgbClr val="FF0000"/>
                </a:solidFill>
              </a:rPr>
              <a:t> </a:t>
            </a:r>
            <a:endParaRPr lang="en-US" dirty="0" smtClean="0">
              <a:solidFill>
                <a:srgbClr val="FF0000"/>
              </a:solidFill>
            </a:endParaRPr>
          </a:p>
          <a:p>
            <a:r>
              <a:rPr lang="en-US" dirty="0" smtClean="0"/>
              <a:t>“He </a:t>
            </a:r>
            <a:r>
              <a:rPr lang="en-US" dirty="0"/>
              <a:t>is the stone which was rejected by you, the builders, but which became the chief corner stone. 12 </a:t>
            </a:r>
            <a:r>
              <a:rPr lang="en-US" dirty="0" smtClean="0"/>
              <a:t>And </a:t>
            </a:r>
            <a:r>
              <a:rPr lang="en-US" dirty="0"/>
              <a:t>there is salvation in no one else; for there is no other name under heaven that has been given among men by which we must be </a:t>
            </a:r>
            <a:r>
              <a:rPr lang="en-US" dirty="0" smtClean="0"/>
              <a:t>saved” (Acts 4:11-12).</a:t>
            </a:r>
            <a:endParaRPr lang="en-US" dirty="0"/>
          </a:p>
        </p:txBody>
      </p:sp>
    </p:spTree>
    <p:extLst>
      <p:ext uri="{BB962C8B-B14F-4D97-AF65-F5344CB8AC3E}">
        <p14:creationId xmlns:p14="http://schemas.microsoft.com/office/powerpoint/2010/main" val="28290707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rgbClr val="FF0000"/>
                </a:solidFill>
              </a:rPr>
              <a:t>Prince and </a:t>
            </a:r>
            <a:r>
              <a:rPr lang="en-US" dirty="0" smtClean="0">
                <a:solidFill>
                  <a:srgbClr val="FF0000"/>
                </a:solidFill>
              </a:rPr>
              <a:t>Savior</a:t>
            </a:r>
            <a:endParaRPr lang="en-US" dirty="0" smtClean="0">
              <a:solidFill>
                <a:srgbClr val="FFFFFF"/>
              </a:solidFill>
            </a:endParaRPr>
          </a:p>
          <a:p>
            <a:r>
              <a:rPr lang="en-US" dirty="0" smtClean="0"/>
              <a:t>“He </a:t>
            </a:r>
            <a:r>
              <a:rPr lang="en-US" dirty="0"/>
              <a:t>is the one whom God exalted to His right hand as a Prince and a Savior, to grant repentance to Israel, and forgiveness of </a:t>
            </a:r>
            <a:r>
              <a:rPr lang="en-US" dirty="0" smtClean="0"/>
              <a:t>sins” (Acts 5:31). </a:t>
            </a:r>
          </a:p>
        </p:txBody>
      </p:sp>
    </p:spTree>
    <p:extLst>
      <p:ext uri="{BB962C8B-B14F-4D97-AF65-F5344CB8AC3E}">
        <p14:creationId xmlns:p14="http://schemas.microsoft.com/office/powerpoint/2010/main" val="168853799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solidFill>
                  <a:schemeClr val="accent2"/>
                </a:solidFill>
              </a:rPr>
              <a:t>Righteous One </a:t>
            </a:r>
            <a:endParaRPr lang="en-US" dirty="0" smtClean="0">
              <a:solidFill>
                <a:schemeClr val="accent2"/>
              </a:solidFill>
            </a:endParaRPr>
          </a:p>
          <a:p>
            <a:r>
              <a:rPr lang="en-US" dirty="0" smtClean="0"/>
              <a:t>“Which </a:t>
            </a:r>
            <a:r>
              <a:rPr lang="en-US" dirty="0"/>
              <a:t>one of the prophets did your fathers not persecute? They killed those who had previously announced the coming of the Righteous One, whose betrayers and murderers you have now become</a:t>
            </a:r>
            <a:r>
              <a:rPr lang="en-US" dirty="0" smtClean="0"/>
              <a:t>;” (Acts 7:52). </a:t>
            </a:r>
            <a:endParaRPr lang="en-US" dirty="0"/>
          </a:p>
        </p:txBody>
      </p:sp>
    </p:spTree>
    <p:extLst>
      <p:ext uri="{BB962C8B-B14F-4D97-AF65-F5344CB8AC3E}">
        <p14:creationId xmlns:p14="http://schemas.microsoft.com/office/powerpoint/2010/main" val="171177376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Default Theme.thmx</Template>
  <TotalTime>434</TotalTime>
  <Words>2345</Words>
  <Application>Microsoft Macintosh PowerPoint</Application>
  <PresentationFormat>On-screen Show (4:3)</PresentationFormat>
  <Paragraphs>136</Paragraphs>
  <Slides>44</Slides>
  <Notes>0</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Default Theme</vt:lpstr>
      <vt:lpstr>Lesson 4  Acts Institutes A New Will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4 Acts Institutes A New Will</dc:title>
  <dc:creator>Royl</dc:creator>
  <cp:lastModifiedBy>Royl</cp:lastModifiedBy>
  <cp:revision>43</cp:revision>
  <dcterms:created xsi:type="dcterms:W3CDTF">2016-11-12T13:57:35Z</dcterms:created>
  <dcterms:modified xsi:type="dcterms:W3CDTF">2017-03-24T10:12:33Z</dcterms:modified>
</cp:coreProperties>
</file>