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0" r:id="rId7"/>
    <p:sldId id="262" r:id="rId8"/>
    <p:sldId id="290" r:id="rId9"/>
    <p:sldId id="263" r:id="rId10"/>
    <p:sldId id="285" r:id="rId11"/>
    <p:sldId id="264" r:id="rId12"/>
    <p:sldId id="265" r:id="rId13"/>
    <p:sldId id="286" r:id="rId14"/>
    <p:sldId id="266" r:id="rId15"/>
    <p:sldId id="267" r:id="rId16"/>
    <p:sldId id="284" r:id="rId17"/>
    <p:sldId id="268" r:id="rId18"/>
    <p:sldId id="269" r:id="rId19"/>
    <p:sldId id="270" r:id="rId20"/>
    <p:sldId id="271" r:id="rId21"/>
    <p:sldId id="291" r:id="rId22"/>
    <p:sldId id="272" r:id="rId23"/>
    <p:sldId id="283" r:id="rId24"/>
    <p:sldId id="273" r:id="rId25"/>
    <p:sldId id="292" r:id="rId26"/>
    <p:sldId id="274" r:id="rId27"/>
    <p:sldId id="287" r:id="rId28"/>
    <p:sldId id="275" r:id="rId29"/>
    <p:sldId id="293" r:id="rId30"/>
    <p:sldId id="294" r:id="rId31"/>
    <p:sldId id="295" r:id="rId32"/>
    <p:sldId id="276" r:id="rId33"/>
    <p:sldId id="277" r:id="rId34"/>
    <p:sldId id="297" r:id="rId35"/>
    <p:sldId id="278" r:id="rId36"/>
    <p:sldId id="279" r:id="rId37"/>
    <p:sldId id="288" r:id="rId38"/>
    <p:sldId id="280" r:id="rId39"/>
    <p:sldId id="281" r:id="rId40"/>
    <p:sldId id="282" r:id="rId41"/>
    <p:sldId id="300" r:id="rId42"/>
    <p:sldId id="298" r:id="rId43"/>
    <p:sldId id="299" r:id="rId44"/>
    <p:sldId id="289" r:id="rId45"/>
    <p:sldId id="296" r:id="rId4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26" autoAdjust="0"/>
    <p:restoredTop sz="94660"/>
  </p:normalViewPr>
  <p:slideViewPr>
    <p:cSldViewPr snapToGrid="0" snapToObjects="1">
      <p:cViewPr>
        <p:scale>
          <a:sx n="100" d="100"/>
          <a:sy n="100" d="100"/>
        </p:scale>
        <p:origin x="-1232"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3/23/2017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3/23/2017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3/23/2017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3/23/2017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3</a:t>
            </a:r>
            <a:br>
              <a:rPr lang="en-US" dirty="0" smtClean="0"/>
            </a:br>
            <a:r>
              <a:rPr lang="en-US" dirty="0" smtClean="0"/>
              <a:t/>
            </a:r>
            <a:br>
              <a:rPr lang="en-US" dirty="0" smtClean="0"/>
            </a:br>
            <a:r>
              <a:rPr lang="en-US" dirty="0" smtClean="0"/>
              <a:t>ACTS CONFIRMS GOD’S WORD</a:t>
            </a:r>
            <a:endParaRPr lang="en-US" dirty="0"/>
          </a:p>
        </p:txBody>
      </p:sp>
      <p:sp>
        <p:nvSpPr>
          <p:cNvPr id="3" name="Subtitle 2"/>
          <p:cNvSpPr>
            <a:spLocks noGrp="1"/>
          </p:cNvSpPr>
          <p:nvPr>
            <p:ph type="subTitle" idx="1"/>
          </p:nvPr>
        </p:nvSpPr>
        <p:spPr>
          <a:xfrm>
            <a:off x="1371600" y="4419600"/>
            <a:ext cx="6400800" cy="1752600"/>
          </a:xfrm>
        </p:spPr>
        <p:txBody>
          <a:bodyPr>
            <a:normAutofit/>
          </a:bodyPr>
          <a:lstStyle/>
          <a:p>
            <a:pPr algn="l"/>
            <a:r>
              <a:rPr lang="en-US" dirty="0" smtClean="0"/>
              <a:t>God’s use of miracles has been to confirm the word being taught.</a:t>
            </a:r>
          </a:p>
          <a:p>
            <a:pPr algn="l"/>
            <a:endParaRPr lang="en-US" dirty="0" smtClean="0"/>
          </a:p>
        </p:txBody>
      </p:sp>
    </p:spTree>
    <p:extLst>
      <p:ext uri="{BB962C8B-B14F-4D97-AF65-F5344CB8AC3E}">
        <p14:creationId xmlns:p14="http://schemas.microsoft.com/office/powerpoint/2010/main" val="314858662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records how God used miracles:</a:t>
            </a:r>
          </a:p>
          <a:p>
            <a:endParaRPr lang="en-US" dirty="0"/>
          </a:p>
          <a:p>
            <a:r>
              <a:rPr lang="en-US" dirty="0" smtClean="0"/>
              <a:t>“</a:t>
            </a:r>
            <a:r>
              <a:rPr lang="en-US" dirty="0" smtClean="0">
                <a:solidFill>
                  <a:srgbClr val="FF0000"/>
                </a:solidFill>
              </a:rPr>
              <a:t>Confirming the word by the signs”</a:t>
            </a:r>
            <a:endParaRPr lang="en-US" dirty="0">
              <a:solidFill>
                <a:srgbClr val="FF0000"/>
              </a:solidFill>
            </a:endParaRPr>
          </a:p>
        </p:txBody>
      </p:sp>
    </p:spTree>
    <p:extLst>
      <p:ext uri="{BB962C8B-B14F-4D97-AF65-F5344CB8AC3E}">
        <p14:creationId xmlns:p14="http://schemas.microsoft.com/office/powerpoint/2010/main" val="229843829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John looked back across the century and added a cogent conclusion.</a:t>
            </a:r>
          </a:p>
          <a:p>
            <a:endParaRPr lang="en-US" dirty="0"/>
          </a:p>
          <a:p>
            <a:r>
              <a:rPr lang="en-US" dirty="0" smtClean="0"/>
              <a:t>“Many </a:t>
            </a:r>
            <a:r>
              <a:rPr lang="en-US" dirty="0"/>
              <a:t>other signs therefore did Jesus in the presence of the disciples, which are not written in this book: 31 but these are written, that ye may believe that Jesus is the Christ, the Son of God; and that believing ye may have life in his </a:t>
            </a:r>
            <a:r>
              <a:rPr lang="en-US" dirty="0" smtClean="0"/>
              <a:t>name” (John </a:t>
            </a:r>
            <a:r>
              <a:rPr lang="en-US" dirty="0"/>
              <a:t>20:</a:t>
            </a:r>
            <a:r>
              <a:rPr lang="en-US" dirty="0" smtClean="0"/>
              <a:t>30). </a:t>
            </a:r>
            <a:endParaRPr lang="en-US" dirty="0"/>
          </a:p>
          <a:p>
            <a:endParaRPr lang="en-US" dirty="0"/>
          </a:p>
        </p:txBody>
      </p:sp>
    </p:spTree>
    <p:extLst>
      <p:ext uri="{BB962C8B-B14F-4D97-AF65-F5344CB8AC3E}">
        <p14:creationId xmlns:p14="http://schemas.microsoft.com/office/powerpoint/2010/main" val="329905757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Miracles were consistently used to confirm the word the apostles preached.</a:t>
            </a:r>
          </a:p>
          <a:p>
            <a:endParaRPr lang="en-US" dirty="0"/>
          </a:p>
          <a:p>
            <a:r>
              <a:rPr lang="en-US" dirty="0"/>
              <a:t> </a:t>
            </a:r>
            <a:r>
              <a:rPr lang="en-US" dirty="0" smtClean="0"/>
              <a:t>“how </a:t>
            </a:r>
            <a:r>
              <a:rPr lang="en-US" dirty="0"/>
              <a:t>shall we escape, if we neglect so great a salvation? which having at the first been spoken through the Lord, was confirmed unto us by them that heard</a:t>
            </a:r>
            <a:r>
              <a:rPr lang="en-US" dirty="0" smtClean="0"/>
              <a:t>;…” </a:t>
            </a:r>
            <a:endParaRPr lang="en-US" dirty="0"/>
          </a:p>
        </p:txBody>
      </p:sp>
    </p:spTree>
    <p:extLst>
      <p:ext uri="{BB962C8B-B14F-4D97-AF65-F5344CB8AC3E}">
        <p14:creationId xmlns:p14="http://schemas.microsoft.com/office/powerpoint/2010/main" val="241956071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“…4 </a:t>
            </a:r>
            <a:r>
              <a:rPr lang="en-US" dirty="0"/>
              <a:t>God also bearing witness with them, both by signs and wonders, and by manifold powers, and by gifts of the Holy Spirit, according to his own </a:t>
            </a:r>
            <a:r>
              <a:rPr lang="en-US" dirty="0" smtClean="0"/>
              <a:t>will” (Hebrews 2:3-4).</a:t>
            </a:r>
            <a:endParaRPr lang="en-US" dirty="0"/>
          </a:p>
        </p:txBody>
      </p:sp>
    </p:spTree>
    <p:extLst>
      <p:ext uri="{BB962C8B-B14F-4D97-AF65-F5344CB8AC3E}">
        <p14:creationId xmlns:p14="http://schemas.microsoft.com/office/powerpoint/2010/main" val="82081215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Genuine miracle workers </a:t>
            </a:r>
            <a:r>
              <a:rPr lang="en-US" dirty="0" smtClean="0">
                <a:solidFill>
                  <a:srgbClr val="FF0000"/>
                </a:solidFill>
              </a:rPr>
              <a:t>always agreed </a:t>
            </a:r>
            <a:r>
              <a:rPr lang="en-US" dirty="0" smtClean="0"/>
              <a:t>on doctrinal teachings.  (This is the context of “ For where two or three are gathered in my name…”-Matt. 18:20!) </a:t>
            </a:r>
          </a:p>
          <a:p>
            <a:r>
              <a:rPr lang="en-US" dirty="0" smtClean="0"/>
              <a:t>If any disagreement, one is wrong or both are wrong.</a:t>
            </a:r>
          </a:p>
          <a:p>
            <a:r>
              <a:rPr lang="en-US" dirty="0" smtClean="0"/>
              <a:t>Inspired men of the New Testament who could work signs agreed in doctrine.</a:t>
            </a:r>
            <a:endParaRPr lang="en-US" dirty="0"/>
          </a:p>
        </p:txBody>
      </p:sp>
    </p:spTree>
    <p:extLst>
      <p:ext uri="{BB962C8B-B14F-4D97-AF65-F5344CB8AC3E}">
        <p14:creationId xmlns:p14="http://schemas.microsoft.com/office/powerpoint/2010/main" val="52382072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Nine gifts are mentioned in Corinth.</a:t>
            </a:r>
          </a:p>
          <a:p>
            <a:endParaRPr lang="en-US" dirty="0" smtClean="0"/>
          </a:p>
          <a:p>
            <a:r>
              <a:rPr lang="en-US" dirty="0" smtClean="0"/>
              <a:t>“For </a:t>
            </a:r>
            <a:r>
              <a:rPr lang="en-US" dirty="0"/>
              <a:t>to one is given through the Spirit the word of wisdom; and to another the word of knowledge, according to the same Spirit: 9 to another faith, in the same Spirit; and to another gifts of healings, in the one Spirit</a:t>
            </a:r>
            <a:r>
              <a:rPr lang="en-US" dirty="0" smtClean="0"/>
              <a:t>;…”</a:t>
            </a:r>
            <a:endParaRPr lang="en-US" dirty="0"/>
          </a:p>
        </p:txBody>
      </p:sp>
    </p:spTree>
    <p:extLst>
      <p:ext uri="{BB962C8B-B14F-4D97-AF65-F5344CB8AC3E}">
        <p14:creationId xmlns:p14="http://schemas.microsoft.com/office/powerpoint/2010/main" val="394491391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“…10 </a:t>
            </a:r>
            <a:r>
              <a:rPr lang="en-US" dirty="0"/>
              <a:t>and to another workings of miracles; and to another prophecy; and to another </a:t>
            </a:r>
            <a:r>
              <a:rPr lang="en-US" dirty="0" err="1"/>
              <a:t>discernings</a:t>
            </a:r>
            <a:r>
              <a:rPr lang="en-US" dirty="0"/>
              <a:t> of spirits; to another divers kinds of tongues; and to another the interpretation of tongues</a:t>
            </a:r>
            <a:r>
              <a:rPr lang="en-US" dirty="0" smtClean="0"/>
              <a:t>:” (1 Corinthians 12:8-10).</a:t>
            </a:r>
          </a:p>
          <a:p>
            <a:endParaRPr lang="en-US" dirty="0"/>
          </a:p>
          <a:p>
            <a:r>
              <a:rPr lang="en-US" dirty="0" smtClean="0"/>
              <a:t>Paul goes on to correct their misuse of these gifts, chapters 13-14.</a:t>
            </a:r>
            <a:endParaRPr lang="en-US" dirty="0"/>
          </a:p>
          <a:p>
            <a:endParaRPr lang="en-US" dirty="0"/>
          </a:p>
        </p:txBody>
      </p:sp>
    </p:spTree>
    <p:extLst>
      <p:ext uri="{BB962C8B-B14F-4D97-AF65-F5344CB8AC3E}">
        <p14:creationId xmlns:p14="http://schemas.microsoft.com/office/powerpoint/2010/main" val="210045725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Notice that six miracles are directly connected to teaching the word:</a:t>
            </a:r>
          </a:p>
          <a:p>
            <a:pPr lvl="1"/>
            <a:r>
              <a:rPr lang="en-US" dirty="0" smtClean="0">
                <a:solidFill>
                  <a:srgbClr val="FF0000"/>
                </a:solidFill>
              </a:rPr>
              <a:t>Wisdom</a:t>
            </a:r>
          </a:p>
          <a:p>
            <a:pPr lvl="1"/>
            <a:r>
              <a:rPr lang="en-US" dirty="0" smtClean="0">
                <a:solidFill>
                  <a:srgbClr val="FF0000"/>
                </a:solidFill>
              </a:rPr>
              <a:t>Knowledge</a:t>
            </a:r>
          </a:p>
          <a:p>
            <a:pPr lvl="1"/>
            <a:r>
              <a:rPr lang="en-US" dirty="0" smtClean="0">
                <a:solidFill>
                  <a:srgbClr val="FF0000"/>
                </a:solidFill>
              </a:rPr>
              <a:t>Prophecy</a:t>
            </a:r>
          </a:p>
          <a:p>
            <a:pPr lvl="1"/>
            <a:r>
              <a:rPr lang="en-US" dirty="0" smtClean="0">
                <a:solidFill>
                  <a:srgbClr val="FF0000"/>
                </a:solidFill>
              </a:rPr>
              <a:t>Discerning of spirits</a:t>
            </a:r>
          </a:p>
          <a:p>
            <a:pPr lvl="1"/>
            <a:r>
              <a:rPr lang="en-US" dirty="0" smtClean="0">
                <a:solidFill>
                  <a:srgbClr val="FF0000"/>
                </a:solidFill>
              </a:rPr>
              <a:t>Tongues</a:t>
            </a:r>
          </a:p>
          <a:p>
            <a:pPr lvl="1"/>
            <a:r>
              <a:rPr lang="en-US" dirty="0" smtClean="0">
                <a:solidFill>
                  <a:srgbClr val="FF0000"/>
                </a:solidFill>
              </a:rPr>
              <a:t>Interpretation of tongues</a:t>
            </a:r>
          </a:p>
          <a:p>
            <a:pPr lvl="1"/>
            <a:endParaRPr lang="en-US" dirty="0" smtClean="0"/>
          </a:p>
        </p:txBody>
      </p:sp>
    </p:spTree>
    <p:extLst>
      <p:ext uri="{BB962C8B-B14F-4D97-AF65-F5344CB8AC3E}">
        <p14:creationId xmlns:p14="http://schemas.microsoft.com/office/powerpoint/2010/main" val="157736724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Faith, healings, miracles </a:t>
            </a:r>
            <a:r>
              <a:rPr lang="en-US" dirty="0" smtClean="0"/>
              <a:t>referred to other actions needed in their work.</a:t>
            </a:r>
          </a:p>
          <a:p>
            <a:r>
              <a:rPr lang="en-US" dirty="0" smtClean="0"/>
              <a:t>No incident in the New Testament ever intimated that such gifts were used to forgive sins.</a:t>
            </a:r>
          </a:p>
          <a:p>
            <a:r>
              <a:rPr lang="en-US" dirty="0" smtClean="0"/>
              <a:t>The major thrust was to teach the word.</a:t>
            </a:r>
            <a:endParaRPr lang="en-US" dirty="0"/>
          </a:p>
        </p:txBody>
      </p:sp>
    </p:spTree>
    <p:extLst>
      <p:ext uri="{BB962C8B-B14F-4D97-AF65-F5344CB8AC3E}">
        <p14:creationId xmlns:p14="http://schemas.microsoft.com/office/powerpoint/2010/main" val="92988640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Typical is that occasioned by Philip.</a:t>
            </a:r>
          </a:p>
          <a:p>
            <a:endParaRPr lang="en-US" dirty="0"/>
          </a:p>
          <a:p>
            <a:r>
              <a:rPr lang="en-US" dirty="0" smtClean="0"/>
              <a:t>“And </a:t>
            </a:r>
            <a:r>
              <a:rPr lang="en-US" dirty="0"/>
              <a:t>the multitudes gave heed with one accord unto the things that were spoken by Philip, when they heard, and saw the signs which he </a:t>
            </a:r>
            <a:r>
              <a:rPr lang="en-US" dirty="0" smtClean="0"/>
              <a:t>did” (Acts </a:t>
            </a:r>
            <a:r>
              <a:rPr lang="en-US" dirty="0"/>
              <a:t>8:</a:t>
            </a:r>
            <a:r>
              <a:rPr lang="en-US" dirty="0" smtClean="0"/>
              <a:t>6). </a:t>
            </a:r>
            <a:endParaRPr lang="en-US" dirty="0"/>
          </a:p>
        </p:txBody>
      </p:sp>
    </p:spTree>
    <p:extLst>
      <p:ext uri="{BB962C8B-B14F-4D97-AF65-F5344CB8AC3E}">
        <p14:creationId xmlns:p14="http://schemas.microsoft.com/office/powerpoint/2010/main" val="295986588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No one has ever been forgiven of sins by a </a:t>
            </a:r>
            <a:r>
              <a:rPr lang="en-US" dirty="0" smtClean="0"/>
              <a:t>miracle.</a:t>
            </a:r>
          </a:p>
          <a:p>
            <a:r>
              <a:rPr lang="en-US" dirty="0" smtClean="0"/>
              <a:t>God has accomplished great things by use of miracles, but </a:t>
            </a:r>
            <a:r>
              <a:rPr lang="en-US" dirty="0" smtClean="0">
                <a:solidFill>
                  <a:srgbClr val="FF0000"/>
                </a:solidFill>
              </a:rPr>
              <a:t>never was a miracle used to forgive sins.</a:t>
            </a:r>
          </a:p>
          <a:p>
            <a:r>
              <a:rPr lang="en-US" dirty="0" smtClean="0"/>
              <a:t>Miracles were consistently used to bring God’s word to the attention of men.</a:t>
            </a:r>
            <a:endParaRPr lang="en-US" dirty="0"/>
          </a:p>
          <a:p>
            <a:endParaRPr lang="en-US" dirty="0"/>
          </a:p>
        </p:txBody>
      </p:sp>
    </p:spTree>
    <p:extLst>
      <p:ext uri="{BB962C8B-B14F-4D97-AF65-F5344CB8AC3E}">
        <p14:creationId xmlns:p14="http://schemas.microsoft.com/office/powerpoint/2010/main" val="402606460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Peter is another example.</a:t>
            </a:r>
          </a:p>
          <a:p>
            <a:endParaRPr lang="en-US" dirty="0"/>
          </a:p>
          <a:p>
            <a:r>
              <a:rPr lang="en-US" dirty="0" smtClean="0"/>
              <a:t>“But </a:t>
            </a:r>
            <a:r>
              <a:rPr lang="en-US" dirty="0"/>
              <a:t>Peter put them all forth, and kneeled down and prayed; and turning to the body, he said, Tabitha, arise. And she opened her eyes; and when she saw Peter, she sat </a:t>
            </a:r>
            <a:r>
              <a:rPr lang="en-US" dirty="0" smtClean="0"/>
              <a:t>up…” </a:t>
            </a:r>
            <a:endParaRPr lang="en-US" dirty="0"/>
          </a:p>
        </p:txBody>
      </p:sp>
    </p:spTree>
    <p:extLst>
      <p:ext uri="{BB962C8B-B14F-4D97-AF65-F5344CB8AC3E}">
        <p14:creationId xmlns:p14="http://schemas.microsoft.com/office/powerpoint/2010/main" val="323902235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“…41 </a:t>
            </a:r>
            <a:r>
              <a:rPr lang="en-US" dirty="0"/>
              <a:t>And he gave her his hand, and raised her up; and calling the saints and widows, he presented her alive. 42 And it became known throughout all Joppa: and many believed on the </a:t>
            </a:r>
            <a:r>
              <a:rPr lang="en-US" dirty="0" smtClean="0"/>
              <a:t>Lord” (Acts </a:t>
            </a:r>
            <a:r>
              <a:rPr lang="en-US" dirty="0"/>
              <a:t>9:40-</a:t>
            </a:r>
            <a:r>
              <a:rPr lang="en-US" dirty="0" smtClean="0"/>
              <a:t>42). </a:t>
            </a:r>
            <a:endParaRPr lang="en-US" dirty="0"/>
          </a:p>
        </p:txBody>
      </p:sp>
    </p:spTree>
    <p:extLst>
      <p:ext uri="{BB962C8B-B14F-4D97-AF65-F5344CB8AC3E}">
        <p14:creationId xmlns:p14="http://schemas.microsoft.com/office/powerpoint/2010/main" val="206217073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rPr>
              <a:t>Even the apostles </a:t>
            </a:r>
            <a:r>
              <a:rPr lang="en-US" dirty="0" smtClean="0"/>
              <a:t>learned something.</a:t>
            </a:r>
          </a:p>
          <a:p>
            <a:endParaRPr lang="en-US" dirty="0"/>
          </a:p>
          <a:p>
            <a:r>
              <a:rPr lang="en-US" dirty="0" smtClean="0"/>
              <a:t>“While </a:t>
            </a:r>
            <a:r>
              <a:rPr lang="en-US" dirty="0"/>
              <a:t>Peter yet </a:t>
            </a:r>
            <a:r>
              <a:rPr lang="en-US" dirty="0" err="1"/>
              <a:t>spake</a:t>
            </a:r>
            <a:r>
              <a:rPr lang="en-US" dirty="0"/>
              <a:t> these words, the Holy Spirit fell on all them that heard the word. 45 And they of the circumcision that believed were amazed, as many as came with Peter, because that on the Gentiles also was poured out the gift of the Holy </a:t>
            </a:r>
            <a:r>
              <a:rPr lang="en-US" dirty="0" smtClean="0"/>
              <a:t>Spirit…” </a:t>
            </a:r>
            <a:endParaRPr lang="en-US" dirty="0"/>
          </a:p>
        </p:txBody>
      </p:sp>
    </p:spTree>
    <p:extLst>
      <p:ext uri="{BB962C8B-B14F-4D97-AF65-F5344CB8AC3E}">
        <p14:creationId xmlns:p14="http://schemas.microsoft.com/office/powerpoint/2010/main" val="341670287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46 For they heard them speak with tongues, and magnify God. Then answered Peter, 47 Can any man forbid the water, that these should not be baptized, who have received the Holy Spirit as well as we</a:t>
            </a:r>
            <a:r>
              <a:rPr lang="en-US" dirty="0" smtClean="0"/>
              <a:t>?” (Acts </a:t>
            </a:r>
            <a:r>
              <a:rPr lang="en-US" dirty="0"/>
              <a:t>10:</a:t>
            </a:r>
            <a:r>
              <a:rPr lang="en-US" dirty="0" smtClean="0"/>
              <a:t>44-47).</a:t>
            </a:r>
            <a:endParaRPr lang="en-US" dirty="0"/>
          </a:p>
          <a:p>
            <a:endParaRPr lang="en-US" dirty="0"/>
          </a:p>
        </p:txBody>
      </p:sp>
    </p:spTree>
    <p:extLst>
      <p:ext uri="{BB962C8B-B14F-4D97-AF65-F5344CB8AC3E}">
        <p14:creationId xmlns:p14="http://schemas.microsoft.com/office/powerpoint/2010/main" val="360791231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Paul used the same confirmation.</a:t>
            </a:r>
          </a:p>
          <a:p>
            <a:endParaRPr lang="en-US" dirty="0"/>
          </a:p>
          <a:p>
            <a:r>
              <a:rPr lang="en-US" dirty="0" smtClean="0"/>
              <a:t>“But </a:t>
            </a:r>
            <a:r>
              <a:rPr lang="en-US" dirty="0" err="1"/>
              <a:t>Elymas</a:t>
            </a:r>
            <a:r>
              <a:rPr lang="en-US" dirty="0"/>
              <a:t> the sorcerer (for so is his name by interpretation) withstood them, seeking to turn aside the proconsul from the faith. 9 But Saul, who is also called Paul, filled with the Holy Spirit, fastened his eyes on him</a:t>
            </a:r>
            <a:r>
              <a:rPr lang="en-US" dirty="0" smtClean="0"/>
              <a:t>,…” </a:t>
            </a:r>
            <a:endParaRPr lang="en-US" dirty="0"/>
          </a:p>
        </p:txBody>
      </p:sp>
    </p:spTree>
    <p:extLst>
      <p:ext uri="{BB962C8B-B14F-4D97-AF65-F5344CB8AC3E}">
        <p14:creationId xmlns:p14="http://schemas.microsoft.com/office/powerpoint/2010/main" val="322995210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“…10 </a:t>
            </a:r>
            <a:r>
              <a:rPr lang="en-US" dirty="0"/>
              <a:t>and said, O full of all guile and all </a:t>
            </a:r>
            <a:r>
              <a:rPr lang="en-US" dirty="0" err="1"/>
              <a:t>villany</a:t>
            </a:r>
            <a:r>
              <a:rPr lang="en-US" dirty="0"/>
              <a:t>, thou son of the devil, thou enemy of all righteousness, wilt thou not cease to pervert the right ways of the Lord?...” </a:t>
            </a:r>
          </a:p>
          <a:p>
            <a:endParaRPr lang="en-US" dirty="0"/>
          </a:p>
        </p:txBody>
      </p:sp>
    </p:spTree>
    <p:extLst>
      <p:ext uri="{BB962C8B-B14F-4D97-AF65-F5344CB8AC3E}">
        <p14:creationId xmlns:p14="http://schemas.microsoft.com/office/powerpoint/2010/main" val="317955336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“…11 </a:t>
            </a:r>
            <a:r>
              <a:rPr lang="en-US" dirty="0"/>
              <a:t>And now, behold, the hand of the Lord is upon thee, and thou shalt be blind, not seeing the sun for a season. And immediately there fell on him a mist and a darkness; and he went about seeking some to lead him by the </a:t>
            </a:r>
            <a:r>
              <a:rPr lang="en-US" dirty="0" smtClean="0"/>
              <a:t>hand…” </a:t>
            </a:r>
            <a:endParaRPr lang="en-US" dirty="0"/>
          </a:p>
        </p:txBody>
      </p:sp>
    </p:spTree>
    <p:extLst>
      <p:ext uri="{BB962C8B-B14F-4D97-AF65-F5344CB8AC3E}">
        <p14:creationId xmlns:p14="http://schemas.microsoft.com/office/powerpoint/2010/main" val="258179665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“…12 </a:t>
            </a:r>
            <a:r>
              <a:rPr lang="en-US" dirty="0"/>
              <a:t>Then the proconsul, when he saw what was done, believed, being astonished at the teaching of the </a:t>
            </a:r>
            <a:r>
              <a:rPr lang="en-US" dirty="0" smtClean="0"/>
              <a:t>Lord” (Acts </a:t>
            </a:r>
            <a:r>
              <a:rPr lang="en-US" dirty="0"/>
              <a:t>13:</a:t>
            </a:r>
            <a:r>
              <a:rPr lang="en-US" dirty="0" smtClean="0"/>
              <a:t>8-12).</a:t>
            </a:r>
          </a:p>
          <a:p>
            <a:pPr marL="0" indent="0">
              <a:buNone/>
            </a:pPr>
            <a:endParaRPr lang="en-US" dirty="0"/>
          </a:p>
          <a:p>
            <a:pPr marL="0" indent="0">
              <a:buNone/>
            </a:pPr>
            <a:r>
              <a:rPr lang="en-US" dirty="0" smtClean="0"/>
              <a:t>Astonished at </a:t>
            </a:r>
            <a:r>
              <a:rPr lang="en-US" dirty="0" smtClean="0">
                <a:solidFill>
                  <a:srgbClr val="FF0000"/>
                </a:solidFill>
              </a:rPr>
              <a:t>what</a:t>
            </a:r>
            <a:r>
              <a:rPr lang="en-US" dirty="0" smtClean="0"/>
              <a:t>; miracle or teaching?</a:t>
            </a:r>
          </a:p>
          <a:p>
            <a:pPr marL="0" indent="0">
              <a:buNone/>
            </a:pPr>
            <a:endParaRPr lang="en-US" dirty="0"/>
          </a:p>
          <a:p>
            <a:pPr marL="0" indent="0">
              <a:buNone/>
            </a:pPr>
            <a:r>
              <a:rPr lang="en-US" dirty="0" smtClean="0">
                <a:solidFill>
                  <a:srgbClr val="FF0000"/>
                </a:solidFill>
              </a:rPr>
              <a:t>“astonished </a:t>
            </a:r>
            <a:r>
              <a:rPr lang="en-US" dirty="0">
                <a:solidFill>
                  <a:srgbClr val="FF0000"/>
                </a:solidFill>
              </a:rPr>
              <a:t>at the teaching of the </a:t>
            </a:r>
            <a:r>
              <a:rPr lang="en-US" dirty="0" smtClean="0">
                <a:solidFill>
                  <a:srgbClr val="FF0000"/>
                </a:solidFill>
              </a:rPr>
              <a:t>Lord”</a:t>
            </a:r>
            <a:endParaRPr lang="en-US" dirty="0">
              <a:solidFill>
                <a:srgbClr val="FF0000"/>
              </a:solidFill>
            </a:endParaRPr>
          </a:p>
          <a:p>
            <a:endParaRPr lang="en-US" dirty="0"/>
          </a:p>
        </p:txBody>
      </p:sp>
    </p:spTree>
    <p:extLst>
      <p:ext uri="{BB962C8B-B14F-4D97-AF65-F5344CB8AC3E}">
        <p14:creationId xmlns:p14="http://schemas.microsoft.com/office/powerpoint/2010/main" val="204684387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Miracles in Acts were unique.</a:t>
            </a:r>
          </a:p>
          <a:p>
            <a:r>
              <a:rPr lang="en-US" dirty="0" smtClean="0"/>
              <a:t>No one questioned them.</a:t>
            </a:r>
          </a:p>
          <a:p>
            <a:r>
              <a:rPr lang="en-US" dirty="0" smtClean="0"/>
              <a:t>They verified the teachers.</a:t>
            </a:r>
          </a:p>
          <a:p>
            <a:r>
              <a:rPr lang="en-US" dirty="0" smtClean="0"/>
              <a:t>Miracles and teaching were inseparably connected.</a:t>
            </a:r>
          </a:p>
          <a:p>
            <a:r>
              <a:rPr lang="en-US" dirty="0" smtClean="0">
                <a:solidFill>
                  <a:srgbClr val="FF0000"/>
                </a:solidFill>
              </a:rPr>
              <a:t>Yet, only the apostles could impart such gifts</a:t>
            </a:r>
            <a:r>
              <a:rPr lang="en-US" dirty="0" smtClean="0"/>
              <a:t>.</a:t>
            </a:r>
            <a:endParaRPr lang="en-US" dirty="0"/>
          </a:p>
        </p:txBody>
      </p:sp>
    </p:spTree>
    <p:extLst>
      <p:ext uri="{BB962C8B-B14F-4D97-AF65-F5344CB8AC3E}">
        <p14:creationId xmlns:p14="http://schemas.microsoft.com/office/powerpoint/2010/main" val="391325731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Holy Spirit came directly </a:t>
            </a:r>
            <a:r>
              <a:rPr lang="en-US" dirty="0" smtClean="0">
                <a:solidFill>
                  <a:srgbClr val="FF0000"/>
                </a:solidFill>
              </a:rPr>
              <a:t>only 2 times</a:t>
            </a:r>
            <a:r>
              <a:rPr lang="en-US" dirty="0" smtClean="0"/>
              <a:t>: Pentecost Day, Acts 2, and to the Gentiles, Acts 10.</a:t>
            </a:r>
          </a:p>
          <a:p>
            <a:r>
              <a:rPr lang="en-US" dirty="0" smtClean="0"/>
              <a:t>Notice on Pentecost Day the Spirit came </a:t>
            </a:r>
            <a:r>
              <a:rPr lang="en-US" dirty="0" smtClean="0">
                <a:solidFill>
                  <a:srgbClr val="FF0000"/>
                </a:solidFill>
              </a:rPr>
              <a:t>only to the 12.  </a:t>
            </a:r>
            <a:r>
              <a:rPr lang="en-US" dirty="0" smtClean="0"/>
              <a:t>How do we know?</a:t>
            </a:r>
          </a:p>
          <a:p>
            <a:r>
              <a:rPr lang="en-US" dirty="0" smtClean="0"/>
              <a:t>Please notice a prominent pronoun and its antecedent.</a:t>
            </a:r>
            <a:endParaRPr lang="en-US" dirty="0"/>
          </a:p>
        </p:txBody>
      </p:sp>
    </p:spTree>
    <p:extLst>
      <p:ext uri="{BB962C8B-B14F-4D97-AF65-F5344CB8AC3E}">
        <p14:creationId xmlns:p14="http://schemas.microsoft.com/office/powerpoint/2010/main" val="1484717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Does the reader know that miracles were concentrated in three periods of history?</a:t>
            </a:r>
          </a:p>
          <a:p>
            <a:pPr lvl="1"/>
            <a:r>
              <a:rPr lang="en-US" dirty="0" smtClean="0"/>
              <a:t>Around the time of </a:t>
            </a:r>
            <a:r>
              <a:rPr lang="en-US" dirty="0" smtClean="0">
                <a:solidFill>
                  <a:srgbClr val="FF0000"/>
                </a:solidFill>
              </a:rPr>
              <a:t>Moses</a:t>
            </a:r>
          </a:p>
          <a:p>
            <a:pPr lvl="1"/>
            <a:r>
              <a:rPr lang="en-US" dirty="0" smtClean="0"/>
              <a:t>During the times of the </a:t>
            </a:r>
            <a:r>
              <a:rPr lang="en-US" dirty="0" smtClean="0">
                <a:solidFill>
                  <a:srgbClr val="FF0000"/>
                </a:solidFill>
              </a:rPr>
              <a:t>prophets</a:t>
            </a:r>
          </a:p>
          <a:p>
            <a:pPr lvl="1"/>
            <a:r>
              <a:rPr lang="en-US" dirty="0" smtClean="0"/>
              <a:t>Tremendous surge during the life of </a:t>
            </a:r>
            <a:r>
              <a:rPr lang="en-US" dirty="0" smtClean="0">
                <a:solidFill>
                  <a:srgbClr val="FF0000"/>
                </a:solidFill>
              </a:rPr>
              <a:t>Jesus</a:t>
            </a:r>
          </a:p>
          <a:p>
            <a:pPr lvl="1"/>
            <a:endParaRPr lang="en-US" dirty="0" smtClean="0"/>
          </a:p>
          <a:p>
            <a:pPr marL="457200" lvl="1" indent="0">
              <a:buNone/>
            </a:pPr>
            <a:r>
              <a:rPr lang="en-US" dirty="0" smtClean="0"/>
              <a:t>Occasional miracles occurred outside these epochs, but these were cloud bursts.</a:t>
            </a:r>
            <a:endParaRPr lang="en-US" dirty="0"/>
          </a:p>
        </p:txBody>
      </p:sp>
    </p:spTree>
    <p:extLst>
      <p:ext uri="{BB962C8B-B14F-4D97-AF65-F5344CB8AC3E}">
        <p14:creationId xmlns:p14="http://schemas.microsoft.com/office/powerpoint/2010/main" val="414768934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“And they gave lots for them; and the lot fell upon Matthias; and he was numbered with the eleven </a:t>
            </a:r>
            <a:r>
              <a:rPr lang="en-US" dirty="0" smtClean="0"/>
              <a:t>apostles.”</a:t>
            </a:r>
          </a:p>
          <a:p>
            <a:endParaRPr lang="en-US" dirty="0"/>
          </a:p>
          <a:p>
            <a:r>
              <a:rPr lang="en-US" dirty="0" smtClean="0"/>
              <a:t>“When </a:t>
            </a:r>
            <a:r>
              <a:rPr lang="en-US" dirty="0"/>
              <a:t>the day of Pentecost had come, they were all together in one place</a:t>
            </a:r>
            <a:r>
              <a:rPr lang="en-US" dirty="0" smtClean="0"/>
              <a:t>.”</a:t>
            </a:r>
          </a:p>
          <a:p>
            <a:endParaRPr lang="en-US" dirty="0"/>
          </a:p>
          <a:p>
            <a:r>
              <a:rPr lang="en-US" dirty="0" smtClean="0"/>
              <a:t>(Acts 1:26 and 2:</a:t>
            </a:r>
            <a:r>
              <a:rPr lang="en-US" dirty="0" smtClean="0"/>
              <a:t>1 – separated only by a chapter number!) </a:t>
            </a:r>
            <a:endParaRPr lang="en-US" dirty="0"/>
          </a:p>
        </p:txBody>
      </p:sp>
    </p:spTree>
    <p:extLst>
      <p:ext uri="{BB962C8B-B14F-4D97-AF65-F5344CB8AC3E}">
        <p14:creationId xmlns:p14="http://schemas.microsoft.com/office/powerpoint/2010/main" val="75847034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connection is this:</a:t>
            </a:r>
          </a:p>
          <a:p>
            <a:endParaRPr lang="en-US" dirty="0"/>
          </a:p>
          <a:p>
            <a:r>
              <a:rPr lang="en-US" dirty="0" smtClean="0"/>
              <a:t>“numbered with the </a:t>
            </a:r>
            <a:r>
              <a:rPr lang="en-US" dirty="0" smtClean="0">
                <a:solidFill>
                  <a:srgbClr val="FF0000"/>
                </a:solidFill>
              </a:rPr>
              <a:t>eleven apostles</a:t>
            </a:r>
            <a:r>
              <a:rPr lang="en-US" dirty="0" smtClean="0"/>
              <a:t>…</a:t>
            </a:r>
            <a:r>
              <a:rPr lang="en-US" dirty="0" smtClean="0">
                <a:solidFill>
                  <a:schemeClr val="accent2"/>
                </a:solidFill>
              </a:rPr>
              <a:t>they</a:t>
            </a:r>
            <a:r>
              <a:rPr lang="en-US" dirty="0" smtClean="0"/>
              <a:t> were all together…”</a:t>
            </a:r>
          </a:p>
          <a:p>
            <a:endParaRPr lang="en-US" dirty="0"/>
          </a:p>
          <a:p>
            <a:r>
              <a:rPr lang="en-US" dirty="0" smtClean="0"/>
              <a:t>Only the 12 received this baptism of the Spirit.  The antecedent of “they” can refer only to “the apostles.”</a:t>
            </a:r>
          </a:p>
        </p:txBody>
      </p:sp>
    </p:spTree>
    <p:extLst>
      <p:ext uri="{BB962C8B-B14F-4D97-AF65-F5344CB8AC3E}">
        <p14:creationId xmlns:p14="http://schemas.microsoft.com/office/powerpoint/2010/main" val="408169636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solidFill>
                  <a:srgbClr val="FF0000"/>
                </a:solidFill>
              </a:rPr>
              <a:t>The additional miracles did not come directly from God!</a:t>
            </a:r>
          </a:p>
          <a:p>
            <a:r>
              <a:rPr lang="en-US" dirty="0" smtClean="0"/>
              <a:t> “Then </a:t>
            </a:r>
            <a:r>
              <a:rPr lang="en-US" dirty="0"/>
              <a:t>laid they their hands on them, and they received the Holy Spirit. 18 Now when Simon saw that through the laying on of the apostles' hands the Holy Spirit was given, he offered them money, 19 saying, Give me also this power, that on whomsoever I lay my hands, he may receive the Holy </a:t>
            </a:r>
            <a:r>
              <a:rPr lang="en-US" dirty="0" smtClean="0"/>
              <a:t>Spirit” (Acts </a:t>
            </a:r>
            <a:r>
              <a:rPr lang="en-US" dirty="0"/>
              <a:t>8:</a:t>
            </a:r>
            <a:r>
              <a:rPr lang="en-US" dirty="0" smtClean="0"/>
              <a:t>17-19). </a:t>
            </a:r>
            <a:endParaRPr lang="en-US" dirty="0"/>
          </a:p>
        </p:txBody>
      </p:sp>
    </p:spTree>
    <p:extLst>
      <p:ext uri="{BB962C8B-B14F-4D97-AF65-F5344CB8AC3E}">
        <p14:creationId xmlns:p14="http://schemas.microsoft.com/office/powerpoint/2010/main" val="1429448074"/>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Obviously, each apostle </a:t>
            </a:r>
            <a:r>
              <a:rPr lang="en-US" dirty="0" smtClean="0">
                <a:solidFill>
                  <a:srgbClr val="FF0000"/>
                </a:solidFill>
              </a:rPr>
              <a:t>had all nine gifts</a:t>
            </a:r>
            <a:r>
              <a:rPr lang="en-US" dirty="0" smtClean="0"/>
              <a:t>.</a:t>
            </a:r>
          </a:p>
          <a:p>
            <a:endParaRPr lang="en-US" dirty="0"/>
          </a:p>
          <a:p>
            <a:r>
              <a:rPr lang="en-US" dirty="0" smtClean="0"/>
              <a:t>“I </a:t>
            </a:r>
            <a:r>
              <a:rPr lang="en-US" dirty="0"/>
              <a:t>am become foolish: ye compelled me; for I ought to have been commended of you: for in nothing was I behind the very </a:t>
            </a:r>
            <a:r>
              <a:rPr lang="en-US" dirty="0" err="1"/>
              <a:t>chiefest</a:t>
            </a:r>
            <a:r>
              <a:rPr lang="en-US" dirty="0"/>
              <a:t> apostles, though I am </a:t>
            </a:r>
            <a:r>
              <a:rPr lang="en-US" dirty="0" smtClean="0"/>
              <a:t>nothing…”</a:t>
            </a:r>
            <a:endParaRPr lang="en-US" dirty="0"/>
          </a:p>
        </p:txBody>
      </p:sp>
    </p:spTree>
    <p:extLst>
      <p:ext uri="{BB962C8B-B14F-4D97-AF65-F5344CB8AC3E}">
        <p14:creationId xmlns:p14="http://schemas.microsoft.com/office/powerpoint/2010/main" val="1705805630"/>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“…12 </a:t>
            </a:r>
            <a:r>
              <a:rPr lang="en-US" dirty="0"/>
              <a:t>Truly the signs of an apostle were wrought among you in all patience, by signs and wonders and mighty works” </a:t>
            </a:r>
            <a:r>
              <a:rPr lang="en-US" dirty="0" smtClean="0"/>
              <a:t>   </a:t>
            </a:r>
          </a:p>
          <a:p>
            <a:r>
              <a:rPr lang="en-US" dirty="0" smtClean="0"/>
              <a:t>(</a:t>
            </a:r>
            <a:r>
              <a:rPr lang="en-US" dirty="0"/>
              <a:t>2 </a:t>
            </a:r>
            <a:r>
              <a:rPr lang="en-US" dirty="0" smtClean="0"/>
              <a:t>Corinthians </a:t>
            </a:r>
            <a:r>
              <a:rPr lang="en-US" dirty="0"/>
              <a:t>12:11-12</a:t>
            </a:r>
            <a:r>
              <a:rPr lang="en-US" dirty="0" smtClean="0"/>
              <a:t>).</a:t>
            </a:r>
          </a:p>
          <a:p>
            <a:endParaRPr lang="en-US" dirty="0"/>
          </a:p>
          <a:p>
            <a:r>
              <a:rPr lang="en-US" dirty="0" smtClean="0"/>
              <a:t>Take note of the plural “signs”!</a:t>
            </a:r>
            <a:endParaRPr lang="en-US" dirty="0"/>
          </a:p>
        </p:txBody>
      </p:sp>
    </p:spTree>
    <p:extLst>
      <p:ext uri="{BB962C8B-B14F-4D97-AF65-F5344CB8AC3E}">
        <p14:creationId xmlns:p14="http://schemas.microsoft.com/office/powerpoint/2010/main" val="102755956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All nine signs were in Corinth.</a:t>
            </a:r>
          </a:p>
          <a:p>
            <a:r>
              <a:rPr lang="en-US" dirty="0" smtClean="0"/>
              <a:t>Paul is the only apostle that had been in Corinth.</a:t>
            </a:r>
          </a:p>
          <a:p>
            <a:r>
              <a:rPr lang="en-US" dirty="0" smtClean="0"/>
              <a:t>Conclusion is that he had the signs himself and he could impart them to others.</a:t>
            </a:r>
          </a:p>
          <a:p>
            <a:r>
              <a:rPr lang="en-US" dirty="0" smtClean="0"/>
              <a:t>The amazing spread of the gospel is the result of the apostles having this power.</a:t>
            </a:r>
            <a:endParaRPr lang="en-US" dirty="0"/>
          </a:p>
        </p:txBody>
      </p:sp>
    </p:spTree>
    <p:extLst>
      <p:ext uri="{BB962C8B-B14F-4D97-AF65-F5344CB8AC3E}">
        <p14:creationId xmlns:p14="http://schemas.microsoft.com/office/powerpoint/2010/main" val="3420723324"/>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Miracles and signs protected the churches in the absence of an apostle.</a:t>
            </a:r>
          </a:p>
          <a:p>
            <a:r>
              <a:rPr lang="en-US" dirty="0" smtClean="0"/>
              <a:t>Men were present who could teach by revelation.</a:t>
            </a:r>
          </a:p>
          <a:p>
            <a:r>
              <a:rPr lang="en-US" dirty="0" smtClean="0"/>
              <a:t>Men were present who could discern the spirits by which men spoke.</a:t>
            </a:r>
            <a:endParaRPr lang="en-US" dirty="0"/>
          </a:p>
        </p:txBody>
      </p:sp>
    </p:spTree>
    <p:extLst>
      <p:ext uri="{BB962C8B-B14F-4D97-AF65-F5344CB8AC3E}">
        <p14:creationId xmlns:p14="http://schemas.microsoft.com/office/powerpoint/2010/main" val="43668624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Men were present who could speak in known foreign languages when needed.</a:t>
            </a:r>
          </a:p>
          <a:p>
            <a:r>
              <a:rPr lang="en-US" dirty="0" smtClean="0"/>
              <a:t>Men were present who could interpret those foreign languages.</a:t>
            </a:r>
            <a:endParaRPr lang="en-US" dirty="0"/>
          </a:p>
        </p:txBody>
      </p:sp>
    </p:spTree>
    <p:extLst>
      <p:ext uri="{BB962C8B-B14F-4D97-AF65-F5344CB8AC3E}">
        <p14:creationId xmlns:p14="http://schemas.microsoft.com/office/powerpoint/2010/main" val="2417400220"/>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Note one overlooked fact.</a:t>
            </a:r>
          </a:p>
          <a:p>
            <a:r>
              <a:rPr lang="en-US" dirty="0" smtClean="0"/>
              <a:t>Once a revelation was confirmed it </a:t>
            </a:r>
            <a:r>
              <a:rPr lang="en-US" dirty="0" smtClean="0">
                <a:solidFill>
                  <a:srgbClr val="FF0000"/>
                </a:solidFill>
              </a:rPr>
              <a:t>needed no continuous confirmation.</a:t>
            </a:r>
          </a:p>
          <a:p>
            <a:r>
              <a:rPr lang="en-US" dirty="0" smtClean="0"/>
              <a:t>Whether verbal or written the word has been passed down to us.</a:t>
            </a:r>
          </a:p>
          <a:p>
            <a:r>
              <a:rPr lang="en-US" dirty="0" smtClean="0"/>
              <a:t>Miracles are not needed unless there is new revelation that needs confirmation.</a:t>
            </a:r>
            <a:endParaRPr lang="en-US" dirty="0"/>
          </a:p>
        </p:txBody>
      </p:sp>
    </p:spTree>
    <p:extLst>
      <p:ext uri="{BB962C8B-B14F-4D97-AF65-F5344CB8AC3E}">
        <p14:creationId xmlns:p14="http://schemas.microsoft.com/office/powerpoint/2010/main" val="196508407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Three reasons for no miracles today.</a:t>
            </a:r>
          </a:p>
          <a:p>
            <a:endParaRPr lang="en-US" dirty="0"/>
          </a:p>
          <a:p>
            <a:r>
              <a:rPr lang="en-US" dirty="0" smtClean="0"/>
              <a:t>1. Their </a:t>
            </a:r>
            <a:r>
              <a:rPr lang="en-US" dirty="0" smtClean="0">
                <a:solidFill>
                  <a:srgbClr val="C0504D"/>
                </a:solidFill>
              </a:rPr>
              <a:t>purpose</a:t>
            </a:r>
            <a:r>
              <a:rPr lang="en-US" dirty="0" smtClean="0"/>
              <a:t> was accomplished.</a:t>
            </a:r>
          </a:p>
          <a:p>
            <a:r>
              <a:rPr lang="en-US" dirty="0" smtClean="0"/>
              <a:t>2.  Paul p</a:t>
            </a:r>
            <a:r>
              <a:rPr lang="en-US" dirty="0" smtClean="0">
                <a:solidFill>
                  <a:srgbClr val="C0504D"/>
                </a:solidFill>
              </a:rPr>
              <a:t>redicted</a:t>
            </a:r>
            <a:r>
              <a:rPr lang="en-US" dirty="0" smtClean="0"/>
              <a:t> their demise (1 Cor. 13).</a:t>
            </a:r>
          </a:p>
          <a:p>
            <a:r>
              <a:rPr lang="en-US" dirty="0" smtClean="0"/>
              <a:t>3.  Manner of </a:t>
            </a:r>
            <a:r>
              <a:rPr lang="en-US" dirty="0" smtClean="0">
                <a:solidFill>
                  <a:srgbClr val="C0504D"/>
                </a:solidFill>
              </a:rPr>
              <a:t>reception</a:t>
            </a:r>
            <a:r>
              <a:rPr lang="en-US" dirty="0" smtClean="0"/>
              <a:t> no longer available.</a:t>
            </a:r>
            <a:endParaRPr lang="en-US" dirty="0"/>
          </a:p>
        </p:txBody>
      </p:sp>
    </p:spTree>
    <p:extLst>
      <p:ext uri="{BB962C8B-B14F-4D97-AF65-F5344CB8AC3E}">
        <p14:creationId xmlns:p14="http://schemas.microsoft.com/office/powerpoint/2010/main" val="247677986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Why just at these three periods?</a:t>
            </a:r>
          </a:p>
          <a:p>
            <a:endParaRPr lang="en-US" dirty="0"/>
          </a:p>
          <a:p>
            <a:r>
              <a:rPr lang="en-US" dirty="0" smtClean="0"/>
              <a:t>God was revealing His word.</a:t>
            </a:r>
          </a:p>
          <a:p>
            <a:endParaRPr lang="en-US" dirty="0"/>
          </a:p>
          <a:p>
            <a:r>
              <a:rPr lang="en-US" dirty="0" smtClean="0">
                <a:solidFill>
                  <a:srgbClr val="FF0000"/>
                </a:solidFill>
              </a:rPr>
              <a:t>Miracles were paired with revelation</a:t>
            </a:r>
            <a:r>
              <a:rPr lang="en-US" dirty="0" smtClean="0"/>
              <a:t>.</a:t>
            </a:r>
            <a:endParaRPr lang="en-US" dirty="0"/>
          </a:p>
        </p:txBody>
      </p:sp>
    </p:spTree>
    <p:extLst>
      <p:ext uri="{BB962C8B-B14F-4D97-AF65-F5344CB8AC3E}">
        <p14:creationId xmlns:p14="http://schemas.microsoft.com/office/powerpoint/2010/main" val="250656283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Mankind is in the terrible slavery of sin</a:t>
            </a:r>
            <a:r>
              <a:rPr lang="en-US" dirty="0" smtClean="0"/>
              <a:t>.</a:t>
            </a:r>
          </a:p>
          <a:p>
            <a:endParaRPr lang="en-US" dirty="0" smtClean="0"/>
          </a:p>
          <a:p>
            <a:r>
              <a:rPr lang="en-US" dirty="0" smtClean="0"/>
              <a:t>“Let </a:t>
            </a:r>
            <a:r>
              <a:rPr lang="en-US" dirty="0"/>
              <a:t>not sin therefore reign in your mortal body, that ye should obey the lusts thereof: 13 neither present your members unto sin as instruments of unrighteousness</a:t>
            </a:r>
            <a:r>
              <a:rPr lang="en-US" i="1" dirty="0" smtClean="0"/>
              <a:t>;…”</a:t>
            </a:r>
            <a:endParaRPr lang="en-US" dirty="0" smtClean="0"/>
          </a:p>
        </p:txBody>
      </p:sp>
    </p:spTree>
    <p:extLst>
      <p:ext uri="{BB962C8B-B14F-4D97-AF65-F5344CB8AC3E}">
        <p14:creationId xmlns:p14="http://schemas.microsoft.com/office/powerpoint/2010/main" val="4169058550"/>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“…But </a:t>
            </a:r>
            <a:r>
              <a:rPr lang="en-US" dirty="0"/>
              <a:t>thanks be to God, that, whereas ye were servants of sin, ye became obedient from the heart to that form of teaching whereunto ye were delivered; 18 and being made free from sin, ye became servants of </a:t>
            </a:r>
            <a:r>
              <a:rPr lang="en-US" dirty="0" smtClean="0"/>
              <a:t>righteousness” </a:t>
            </a:r>
          </a:p>
          <a:p>
            <a:r>
              <a:rPr lang="en-US" dirty="0" smtClean="0"/>
              <a:t>(Romans 6:12-13, 17-18). </a:t>
            </a:r>
            <a:endParaRPr lang="en-US" dirty="0"/>
          </a:p>
        </p:txBody>
      </p:sp>
    </p:spTree>
    <p:extLst>
      <p:ext uri="{BB962C8B-B14F-4D97-AF65-F5344CB8AC3E}">
        <p14:creationId xmlns:p14="http://schemas.microsoft.com/office/powerpoint/2010/main" val="1787193729"/>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“Jesus </a:t>
            </a:r>
            <a:r>
              <a:rPr lang="en-US" dirty="0"/>
              <a:t>therefore said to those Jews that had believed him, If ye abide in my word, then are ye truly my disciples; 32 and ye shall know the truth, and the truth shall make you </a:t>
            </a:r>
            <a:r>
              <a:rPr lang="en-US" dirty="0" smtClean="0"/>
              <a:t>free” (John 8:31-32). </a:t>
            </a:r>
            <a:endParaRPr lang="en-US" dirty="0"/>
          </a:p>
        </p:txBody>
      </p:sp>
    </p:spTree>
    <p:extLst>
      <p:ext uri="{BB962C8B-B14F-4D97-AF65-F5344CB8AC3E}">
        <p14:creationId xmlns:p14="http://schemas.microsoft.com/office/powerpoint/2010/main" val="1609202448"/>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a:t>Acts of the Apostles </a:t>
            </a:r>
            <a:r>
              <a:rPr lang="en-US" dirty="0"/>
              <a:t>is the only book that shows God’s marvelous grace in action.</a:t>
            </a:r>
          </a:p>
          <a:p>
            <a:endParaRPr lang="en-US" dirty="0"/>
          </a:p>
        </p:txBody>
      </p:sp>
    </p:spTree>
    <p:extLst>
      <p:ext uri="{BB962C8B-B14F-4D97-AF65-F5344CB8AC3E}">
        <p14:creationId xmlns:p14="http://schemas.microsoft.com/office/powerpoint/2010/main" val="1288035042"/>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a:t>As His word, the truth of the gospel, was revealed and preached, it was confirmed by the use of signs and miracles</a:t>
            </a:r>
            <a:r>
              <a:rPr lang="en-US" dirty="0" smtClean="0"/>
              <a:t>.</a:t>
            </a:r>
          </a:p>
        </p:txBody>
      </p:sp>
    </p:spTree>
    <p:extLst>
      <p:ext uri="{BB962C8B-B14F-4D97-AF65-F5344CB8AC3E}">
        <p14:creationId xmlns:p14="http://schemas.microsoft.com/office/powerpoint/2010/main" val="1931509072"/>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Acts of the Apostles </a:t>
            </a:r>
            <a:r>
              <a:rPr lang="en-US" dirty="0"/>
              <a:t>is the glorious record of Jehovah God confirming His revelation to man.</a:t>
            </a:r>
          </a:p>
          <a:p>
            <a:endParaRPr lang="en-US" dirty="0"/>
          </a:p>
        </p:txBody>
      </p:sp>
    </p:spTree>
    <p:extLst>
      <p:ext uri="{BB962C8B-B14F-4D97-AF65-F5344CB8AC3E}">
        <p14:creationId xmlns:p14="http://schemas.microsoft.com/office/powerpoint/2010/main" val="172021011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Jesus prepared his apostles for </a:t>
            </a:r>
            <a:r>
              <a:rPr lang="en-US" dirty="0" smtClean="0"/>
              <a:t>miracles.</a:t>
            </a:r>
          </a:p>
          <a:p>
            <a:endParaRPr lang="en-US" dirty="0"/>
          </a:p>
          <a:p>
            <a:r>
              <a:rPr lang="en-US" dirty="0" smtClean="0"/>
              <a:t>“I </a:t>
            </a:r>
            <a:r>
              <a:rPr lang="en-US" dirty="0"/>
              <a:t>have yet many things to say unto you, but ye cannot bear them </a:t>
            </a:r>
            <a:r>
              <a:rPr lang="en-US" dirty="0" smtClean="0"/>
              <a:t>now” (John </a:t>
            </a:r>
            <a:r>
              <a:rPr lang="en-US" dirty="0"/>
              <a:t>16:</a:t>
            </a:r>
            <a:r>
              <a:rPr lang="en-US" dirty="0" smtClean="0"/>
              <a:t>12). </a:t>
            </a:r>
          </a:p>
          <a:p>
            <a:endParaRPr lang="en-US" dirty="0"/>
          </a:p>
        </p:txBody>
      </p:sp>
    </p:spTree>
    <p:extLst>
      <p:ext uri="{BB962C8B-B14F-4D97-AF65-F5344CB8AC3E}">
        <p14:creationId xmlns:p14="http://schemas.microsoft.com/office/powerpoint/2010/main" val="4574579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r>
              <a:rPr lang="en-US" dirty="0" smtClean="0"/>
              <a:t>“But </a:t>
            </a:r>
            <a:r>
              <a:rPr lang="en-US" dirty="0"/>
              <a:t>when the Comforter is come, whom I will send unto you from the Father, </a:t>
            </a:r>
            <a:r>
              <a:rPr lang="en-US" dirty="0" smtClean="0"/>
              <a:t>even </a:t>
            </a:r>
            <a:r>
              <a:rPr lang="en-US" dirty="0"/>
              <a:t>the Spirit of truth, which </a:t>
            </a:r>
            <a:r>
              <a:rPr lang="en-US" dirty="0" err="1"/>
              <a:t>proceedeth</a:t>
            </a:r>
            <a:r>
              <a:rPr lang="en-US" dirty="0"/>
              <a:t> from the Father, he shall bear witness of me</a:t>
            </a:r>
            <a:r>
              <a:rPr lang="en-US" dirty="0" smtClean="0"/>
              <a:t>:</a:t>
            </a:r>
            <a:r>
              <a:rPr lang="en-US" dirty="0"/>
              <a:t>” </a:t>
            </a:r>
            <a:r>
              <a:rPr lang="en-US" dirty="0" smtClean="0"/>
              <a:t>(John </a:t>
            </a:r>
            <a:r>
              <a:rPr lang="en-US" dirty="0"/>
              <a:t>15:</a:t>
            </a:r>
            <a:r>
              <a:rPr lang="en-US" dirty="0" smtClean="0"/>
              <a:t>26). </a:t>
            </a:r>
            <a:endParaRPr lang="en-US" dirty="0"/>
          </a:p>
        </p:txBody>
      </p:sp>
    </p:spTree>
    <p:extLst>
      <p:ext uri="{BB962C8B-B14F-4D97-AF65-F5344CB8AC3E}">
        <p14:creationId xmlns:p14="http://schemas.microsoft.com/office/powerpoint/2010/main" val="197508362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In line with these promises Jesus said signs would follow the believers.</a:t>
            </a:r>
          </a:p>
          <a:p>
            <a:endParaRPr lang="en-US" dirty="0"/>
          </a:p>
          <a:p>
            <a:pPr>
              <a:buSzPts val="2700"/>
            </a:pPr>
            <a:r>
              <a:rPr lang="en-US" dirty="0" smtClean="0"/>
              <a:t>“And </a:t>
            </a:r>
            <a:r>
              <a:rPr lang="en-US" dirty="0"/>
              <a:t>these signs shall accompany them that believe: in my name shall they cast out demons; they shall speak with new tongues</a:t>
            </a:r>
            <a:r>
              <a:rPr lang="en-US" dirty="0" smtClean="0"/>
              <a:t>;…”</a:t>
            </a:r>
            <a:endParaRPr lang="en-US" dirty="0"/>
          </a:p>
        </p:txBody>
      </p:sp>
    </p:spTree>
    <p:extLst>
      <p:ext uri="{BB962C8B-B14F-4D97-AF65-F5344CB8AC3E}">
        <p14:creationId xmlns:p14="http://schemas.microsoft.com/office/powerpoint/2010/main" val="120237755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“…they </a:t>
            </a:r>
            <a:r>
              <a:rPr lang="en-US" dirty="0"/>
              <a:t>shall take up serpents, and if they drink any deadly thing, it shall in no wise hurt them; they shall lay hands on the sick, and they shall </a:t>
            </a:r>
            <a:r>
              <a:rPr lang="en-US" dirty="0" smtClean="0"/>
              <a:t>recover” (Mark </a:t>
            </a:r>
            <a:r>
              <a:rPr lang="en-US" dirty="0"/>
              <a:t>16:17-</a:t>
            </a:r>
            <a:r>
              <a:rPr lang="en-US" dirty="0" smtClean="0"/>
              <a:t>18). </a:t>
            </a:r>
            <a:endParaRPr lang="en-US" dirty="0"/>
          </a:p>
        </p:txBody>
      </p:sp>
    </p:spTree>
    <p:extLst>
      <p:ext uri="{BB962C8B-B14F-4D97-AF65-F5344CB8AC3E}">
        <p14:creationId xmlns:p14="http://schemas.microsoft.com/office/powerpoint/2010/main" val="315190182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Many fail to see how such miracles were to be used.   Notice the last verse of that context.</a:t>
            </a:r>
          </a:p>
          <a:p>
            <a:endParaRPr lang="en-US" dirty="0"/>
          </a:p>
          <a:p>
            <a:r>
              <a:rPr lang="en-US" dirty="0" smtClean="0"/>
              <a:t>“And </a:t>
            </a:r>
            <a:r>
              <a:rPr lang="en-US" dirty="0"/>
              <a:t>they went forth, and preached everywhere, the Lord working with them, and confirming the word by the signs that followed. </a:t>
            </a:r>
            <a:r>
              <a:rPr lang="en-US" dirty="0" smtClean="0"/>
              <a:t>Amen” (Mark 16:20).</a:t>
            </a:r>
            <a:endParaRPr lang="en-US" dirty="0"/>
          </a:p>
        </p:txBody>
      </p:sp>
    </p:spTree>
    <p:extLst>
      <p:ext uri="{BB962C8B-B14F-4D97-AF65-F5344CB8AC3E}">
        <p14:creationId xmlns:p14="http://schemas.microsoft.com/office/powerpoint/2010/main" val="118965546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480</TotalTime>
  <Words>2002</Words>
  <Application>Microsoft Macintosh PowerPoint</Application>
  <PresentationFormat>On-screen Show (4:3)</PresentationFormat>
  <Paragraphs>133</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Default Theme</vt:lpstr>
      <vt:lpstr>Lesson 3  ACTS CONFIRMS GOD’S WORD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Orbiting Acts</dc:title>
  <dc:creator>Royl</dc:creator>
  <cp:lastModifiedBy>Royl</cp:lastModifiedBy>
  <cp:revision>49</cp:revision>
  <dcterms:created xsi:type="dcterms:W3CDTF">2016-11-03T12:38:35Z</dcterms:created>
  <dcterms:modified xsi:type="dcterms:W3CDTF">2017-03-23T11:25:57Z</dcterms:modified>
</cp:coreProperties>
</file>