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18" r:id="rId3"/>
    <p:sldId id="319" r:id="rId4"/>
    <p:sldId id="321" r:id="rId5"/>
    <p:sldId id="257" r:id="rId6"/>
    <p:sldId id="289" r:id="rId7"/>
    <p:sldId id="258" r:id="rId8"/>
    <p:sldId id="259" r:id="rId9"/>
    <p:sldId id="260" r:id="rId10"/>
    <p:sldId id="261" r:id="rId11"/>
    <p:sldId id="290" r:id="rId12"/>
    <p:sldId id="262" r:id="rId13"/>
    <p:sldId id="263" r:id="rId14"/>
    <p:sldId id="264" r:id="rId15"/>
    <p:sldId id="265" r:id="rId16"/>
    <p:sldId id="266" r:id="rId17"/>
    <p:sldId id="296" r:id="rId18"/>
    <p:sldId id="291" r:id="rId19"/>
    <p:sldId id="292" r:id="rId20"/>
    <p:sldId id="313" r:id="rId21"/>
    <p:sldId id="293" r:id="rId22"/>
    <p:sldId id="273" r:id="rId23"/>
    <p:sldId id="294" r:id="rId24"/>
    <p:sldId id="274" r:id="rId25"/>
    <p:sldId id="275" r:id="rId26"/>
    <p:sldId id="276" r:id="rId27"/>
    <p:sldId id="277" r:id="rId28"/>
    <p:sldId id="278" r:id="rId29"/>
    <p:sldId id="304" r:id="rId30"/>
    <p:sldId id="279" r:id="rId31"/>
    <p:sldId id="295" r:id="rId32"/>
    <p:sldId id="267" r:id="rId33"/>
    <p:sldId id="268" r:id="rId34"/>
    <p:sldId id="297" r:id="rId35"/>
    <p:sldId id="269" r:id="rId36"/>
    <p:sldId id="298" r:id="rId37"/>
    <p:sldId id="270" r:id="rId38"/>
    <p:sldId id="299" r:id="rId39"/>
    <p:sldId id="300" r:id="rId40"/>
    <p:sldId id="301" r:id="rId41"/>
    <p:sldId id="302" r:id="rId42"/>
    <p:sldId id="303" r:id="rId43"/>
    <p:sldId id="305" r:id="rId44"/>
    <p:sldId id="306" r:id="rId45"/>
    <p:sldId id="288" r:id="rId46"/>
    <p:sldId id="271" r:id="rId47"/>
    <p:sldId id="272" r:id="rId48"/>
    <p:sldId id="307" r:id="rId49"/>
    <p:sldId id="308" r:id="rId50"/>
    <p:sldId id="280" r:id="rId51"/>
    <p:sldId id="310" r:id="rId52"/>
    <p:sldId id="286" r:id="rId53"/>
    <p:sldId id="287" r:id="rId54"/>
    <p:sldId id="311" r:id="rId55"/>
    <p:sldId id="281" r:id="rId56"/>
    <p:sldId id="282" r:id="rId57"/>
    <p:sldId id="309" r:id="rId58"/>
    <p:sldId id="283" r:id="rId59"/>
    <p:sldId id="317" r:id="rId60"/>
    <p:sldId id="284" r:id="rId61"/>
    <p:sldId id="312" r:id="rId62"/>
    <p:sldId id="285" r:id="rId63"/>
    <p:sldId id="314" r:id="rId64"/>
    <p:sldId id="315" r:id="rId65"/>
    <p:sldId id="316" r:id="rId6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0" d="100"/>
          <a:sy n="100" d="100"/>
        </p:scale>
        <p:origin x="-160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printerSettings" Target="printerSettings/printerSettings1.bin"/><Relationship Id="rId68" Type="http://schemas.openxmlformats.org/officeDocument/2006/relationships/presProps" Target="presProps.xml"/><Relationship Id="rId69" Type="http://schemas.openxmlformats.org/officeDocument/2006/relationships/viewProps" Target="viewProp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theme" Target="theme/theme1.xml"/><Relationship Id="rId71"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69446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672569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596688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2534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F72F18-0D09-EF42-A84C-EDF3449A25EB}" type="datetimeFigureOut">
              <a:rPr lang="en-US" smtClean="0"/>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72624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F72F18-0D09-EF42-A84C-EDF3449A25EB}" type="datetimeFigureOut">
              <a:rPr lang="en-US" smtClean="0"/>
              <a:t>4/7/2017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97550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F72F18-0D09-EF42-A84C-EDF3449A25EB}" type="datetimeFigureOut">
              <a:rPr lang="en-US" smtClean="0"/>
              <a:t>4/7/2017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047408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F72F18-0D09-EF42-A84C-EDF3449A25EB}" type="datetimeFigureOut">
              <a:rPr lang="en-US" smtClean="0"/>
              <a:t>4/7/2017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43005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72F18-0D09-EF42-A84C-EDF3449A25EB}" type="datetimeFigureOut">
              <a:rPr lang="en-US" smtClean="0"/>
              <a:t>4/7/2017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00670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4/7/2017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83654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4/7/2017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0493066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a:defRPr>
            </a:lvl1pPr>
          </a:lstStyle>
          <a:p>
            <a:fld id="{07F72F18-0D09-EF42-A84C-EDF3449A25EB}" type="datetimeFigureOut">
              <a:rPr lang="en-US" smtClean="0"/>
              <a:pPr/>
              <a:t>4/7/2017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a:defRPr>
            </a:lvl1pPr>
          </a:lstStyle>
          <a:p>
            <a:fld id="{6EFB6331-6BA9-8F49-B224-EF4D37DD6A0B}" type="slidenum">
              <a:rPr lang="en-US" smtClean="0"/>
              <a:pPr/>
              <a:t>‹#›</a:t>
            </a:fld>
            <a:endParaRPr lang="en-US" dirty="0"/>
          </a:p>
        </p:txBody>
      </p:sp>
    </p:spTree>
    <p:extLst>
      <p:ext uri="{BB962C8B-B14F-4D97-AF65-F5344CB8AC3E}">
        <p14:creationId xmlns:p14="http://schemas.microsoft.com/office/powerpoint/2010/main" val="245659250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Arial"/>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LESSON 13</a:t>
            </a:r>
            <a:br>
              <a:rPr lang="en-US" dirty="0" smtClean="0"/>
            </a:br>
            <a:r>
              <a:rPr lang="en-US" dirty="0"/>
              <a:t/>
            </a:r>
            <a:br>
              <a:rPr lang="en-US" dirty="0"/>
            </a:br>
            <a:r>
              <a:rPr lang="en-US" dirty="0" smtClean="0"/>
              <a:t>ACTS: SCRIPTURAL WORK</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19952413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Luke records a remarkable time.</a:t>
            </a:r>
          </a:p>
          <a:p>
            <a:r>
              <a:rPr lang="en-US" dirty="0" smtClean="0"/>
              <a:t>Multiplied thousands were converted.</a:t>
            </a:r>
          </a:p>
          <a:p>
            <a:r>
              <a:rPr lang="en-US" dirty="0" smtClean="0"/>
              <a:t>Churches were formed all over the East and into Africa and Europe.</a:t>
            </a:r>
          </a:p>
          <a:p>
            <a:r>
              <a:rPr lang="en-US" dirty="0" smtClean="0"/>
              <a:t>Growth was in the midst of persecution, both by the Jews and the Roman government.</a:t>
            </a:r>
          </a:p>
        </p:txBody>
      </p:sp>
    </p:spTree>
    <p:extLst>
      <p:ext uri="{BB962C8B-B14F-4D97-AF65-F5344CB8AC3E}">
        <p14:creationId xmlns:p14="http://schemas.microsoft.com/office/powerpoint/2010/main" val="167366262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Acts covers only about 30 years.</a:t>
            </a:r>
          </a:p>
          <a:p>
            <a:r>
              <a:rPr lang="en-US" dirty="0" smtClean="0"/>
              <a:t>These were perhaps </a:t>
            </a:r>
            <a:r>
              <a:rPr lang="en-US" dirty="0"/>
              <a:t>the most important years in the history of the Lord’s </a:t>
            </a:r>
            <a:r>
              <a:rPr lang="en-US" dirty="0" smtClean="0"/>
              <a:t>church (33-62 AD).</a:t>
            </a:r>
          </a:p>
          <a:p>
            <a:endParaRPr lang="en-US" dirty="0"/>
          </a:p>
          <a:p>
            <a:r>
              <a:rPr lang="en-US" dirty="0"/>
              <a:t>A </a:t>
            </a:r>
            <a:r>
              <a:rPr lang="en-US" b="1" i="1" dirty="0">
                <a:solidFill>
                  <a:srgbClr val="FFFFFF"/>
                </a:solidFill>
              </a:rPr>
              <a:t>pattern</a:t>
            </a:r>
            <a:r>
              <a:rPr lang="en-US" dirty="0"/>
              <a:t> is easy to observe.</a:t>
            </a:r>
          </a:p>
          <a:p>
            <a:endParaRPr lang="en-US" dirty="0"/>
          </a:p>
        </p:txBody>
      </p:sp>
    </p:spTree>
    <p:extLst>
      <p:ext uri="{BB962C8B-B14F-4D97-AF65-F5344CB8AC3E}">
        <p14:creationId xmlns:p14="http://schemas.microsoft.com/office/powerpoint/2010/main" val="272459260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The Lost Were Taught.</a:t>
            </a:r>
            <a:endParaRPr lang="en-US" dirty="0"/>
          </a:p>
        </p:txBody>
      </p:sp>
      <p:sp>
        <p:nvSpPr>
          <p:cNvPr id="3" name="Content Placeholder 2"/>
          <p:cNvSpPr>
            <a:spLocks noGrp="1"/>
          </p:cNvSpPr>
          <p:nvPr>
            <p:ph idx="1"/>
          </p:nvPr>
        </p:nvSpPr>
        <p:spPr/>
        <p:txBody>
          <a:bodyPr/>
          <a:lstStyle/>
          <a:p>
            <a:r>
              <a:rPr lang="en-US" dirty="0" smtClean="0"/>
              <a:t>Apostles set the earliest example.</a:t>
            </a:r>
          </a:p>
          <a:p>
            <a:r>
              <a:rPr lang="en-US" dirty="0" smtClean="0"/>
              <a:t>They were forbidden to teach in His name.</a:t>
            </a:r>
          </a:p>
          <a:p>
            <a:endParaRPr lang="en-US" dirty="0"/>
          </a:p>
          <a:p>
            <a:r>
              <a:rPr lang="en-US" dirty="0" smtClean="0"/>
              <a:t>“And </a:t>
            </a:r>
            <a:r>
              <a:rPr lang="en-US" dirty="0"/>
              <a:t>they called them, and charged them not to speak at all nor teach in the name of </a:t>
            </a:r>
            <a:r>
              <a:rPr lang="en-US" dirty="0" smtClean="0"/>
              <a:t>Jesus” (Acts 4:18). </a:t>
            </a:r>
            <a:endParaRPr lang="en-US" dirty="0"/>
          </a:p>
        </p:txBody>
      </p:sp>
    </p:spTree>
    <p:extLst>
      <p:ext uri="{BB962C8B-B14F-4D97-AF65-F5344CB8AC3E}">
        <p14:creationId xmlns:p14="http://schemas.microsoft.com/office/powerpoint/2010/main" val="305550881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apostles were undaunted.</a:t>
            </a:r>
          </a:p>
          <a:p>
            <a:endParaRPr lang="en-US" dirty="0"/>
          </a:p>
          <a:p>
            <a:r>
              <a:rPr lang="en-US" dirty="0"/>
              <a:t> </a:t>
            </a:r>
            <a:r>
              <a:rPr lang="en-US" dirty="0" smtClean="0"/>
              <a:t>“But </a:t>
            </a:r>
            <a:r>
              <a:rPr lang="en-US" dirty="0"/>
              <a:t>Peter and John answered and said unto them, Whether it is right in the sight of God to hearken unto you rather than unto God, judge ye: 20 for we cannot but speak the things which we saw and </a:t>
            </a:r>
            <a:r>
              <a:rPr lang="en-US" dirty="0" smtClean="0"/>
              <a:t>heard” (Acts 4:19-20).</a:t>
            </a:r>
            <a:endParaRPr lang="en-US" dirty="0"/>
          </a:p>
        </p:txBody>
      </p:sp>
    </p:spTree>
    <p:extLst>
      <p:ext uri="{BB962C8B-B14F-4D97-AF65-F5344CB8AC3E}">
        <p14:creationId xmlns:p14="http://schemas.microsoft.com/office/powerpoint/2010/main" val="428999816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spite of imprisonment (Acts 5:18), horrible beatings (Acts 5:40), the stoning of Stephen (Acts 7:58-60), the apostles continued their preaching.</a:t>
            </a:r>
          </a:p>
          <a:p>
            <a:r>
              <a:rPr lang="en-US" dirty="0" smtClean="0"/>
              <a:t>James, the brother of John was killed (Acts 12:1-2), and Peter was again put into prison (Acts 12:3), intending to kill him.</a:t>
            </a:r>
            <a:endParaRPr lang="en-US" dirty="0"/>
          </a:p>
        </p:txBody>
      </p:sp>
    </p:spTree>
    <p:extLst>
      <p:ext uri="{BB962C8B-B14F-4D97-AF65-F5344CB8AC3E}">
        <p14:creationId xmlns:p14="http://schemas.microsoft.com/office/powerpoint/2010/main" val="196126058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all of this turmoil for over a dozen years, the Christians continued to teach.</a:t>
            </a:r>
          </a:p>
          <a:p>
            <a:endParaRPr lang="en-US" dirty="0"/>
          </a:p>
          <a:p>
            <a:r>
              <a:rPr lang="en-US" dirty="0" smtClean="0"/>
              <a:t>“But </a:t>
            </a:r>
            <a:r>
              <a:rPr lang="en-US" dirty="0"/>
              <a:t>the word of God grew and </a:t>
            </a:r>
            <a:r>
              <a:rPr lang="en-US" dirty="0" smtClean="0"/>
              <a:t>multiplied” (Acts 12:24).</a:t>
            </a:r>
            <a:endParaRPr lang="en-US" dirty="0"/>
          </a:p>
        </p:txBody>
      </p:sp>
    </p:spTree>
    <p:extLst>
      <p:ext uri="{BB962C8B-B14F-4D97-AF65-F5344CB8AC3E}">
        <p14:creationId xmlns:p14="http://schemas.microsoft.com/office/powerpoint/2010/main" val="55237364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3 great missionary journeys comprise the next 16 chapters of Acts (Acts 13-28).</a:t>
            </a:r>
          </a:p>
          <a:p>
            <a:endParaRPr lang="en-US" dirty="0"/>
          </a:p>
          <a:p>
            <a:r>
              <a:rPr lang="en-US" dirty="0" smtClean="0"/>
              <a:t>Paul’s arrest and imprisonment are also detailed by Luke, but the book of Acts leaves him in the two-year </a:t>
            </a:r>
            <a:r>
              <a:rPr lang="en-US" dirty="0" smtClean="0"/>
              <a:t>prison time </a:t>
            </a:r>
            <a:r>
              <a:rPr lang="en-US" dirty="0" smtClean="0"/>
              <a:t>in Rome.</a:t>
            </a:r>
          </a:p>
        </p:txBody>
      </p:sp>
    </p:spTree>
    <p:extLst>
      <p:ext uri="{BB962C8B-B14F-4D97-AF65-F5344CB8AC3E}">
        <p14:creationId xmlns:p14="http://schemas.microsoft.com/office/powerpoint/2010/main" val="5177834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“And </a:t>
            </a:r>
            <a:r>
              <a:rPr lang="en-US" dirty="0"/>
              <a:t>he abode two whole years in his own hired dwelling, and received all that went in unto him, 31 preaching the kingdom of God, and teaching the things concerning the Lord Jesus Christ with all boldness, none forbidding </a:t>
            </a:r>
            <a:r>
              <a:rPr lang="en-US" dirty="0" smtClean="0"/>
              <a:t>him” (Acts 28:30-31).</a:t>
            </a:r>
            <a:endParaRPr lang="en-US" dirty="0"/>
          </a:p>
          <a:p>
            <a:endParaRPr lang="en-US" dirty="0"/>
          </a:p>
        </p:txBody>
      </p:sp>
    </p:spTree>
    <p:extLst>
      <p:ext uri="{BB962C8B-B14F-4D97-AF65-F5344CB8AC3E}">
        <p14:creationId xmlns:p14="http://schemas.microsoft.com/office/powerpoint/2010/main" val="44169270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Jesus major </a:t>
            </a:r>
            <a:r>
              <a:rPr lang="en-US" dirty="0" smtClean="0"/>
              <a:t>emphasis had been:</a:t>
            </a:r>
          </a:p>
          <a:p>
            <a:endParaRPr lang="en-US" dirty="0"/>
          </a:p>
          <a:p>
            <a:r>
              <a:rPr lang="en-US" dirty="0" smtClean="0"/>
              <a:t>“For </a:t>
            </a:r>
            <a:r>
              <a:rPr lang="en-US" dirty="0"/>
              <a:t>the Son of man came to seek and to save that which was </a:t>
            </a:r>
            <a:r>
              <a:rPr lang="en-US" dirty="0" smtClean="0"/>
              <a:t>lost” (Luke 19:10).</a:t>
            </a:r>
            <a:endParaRPr lang="en-US" dirty="0"/>
          </a:p>
        </p:txBody>
      </p:sp>
    </p:spTree>
    <p:extLst>
      <p:ext uri="{BB962C8B-B14F-4D97-AF65-F5344CB8AC3E}">
        <p14:creationId xmlns:p14="http://schemas.microsoft.com/office/powerpoint/2010/main" val="1725532887"/>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Paul could now write:</a:t>
            </a:r>
          </a:p>
          <a:p>
            <a:endParaRPr lang="en-US" dirty="0"/>
          </a:p>
          <a:p>
            <a:r>
              <a:rPr lang="en-US" dirty="0"/>
              <a:t> </a:t>
            </a:r>
            <a:r>
              <a:rPr lang="en-US" dirty="0" smtClean="0"/>
              <a:t>“…and </a:t>
            </a:r>
            <a:r>
              <a:rPr lang="en-US" dirty="0"/>
              <a:t>he put all things in subjection under his feet, and gave him to be head over all things to the church, 23 which is his body, the </a:t>
            </a:r>
            <a:r>
              <a:rPr lang="en-US" dirty="0" err="1"/>
              <a:t>fulness</a:t>
            </a:r>
            <a:r>
              <a:rPr lang="en-US" dirty="0"/>
              <a:t> of him that </a:t>
            </a:r>
            <a:r>
              <a:rPr lang="en-US" dirty="0" err="1"/>
              <a:t>filleth</a:t>
            </a:r>
            <a:r>
              <a:rPr lang="en-US" dirty="0"/>
              <a:t> all in </a:t>
            </a:r>
            <a:r>
              <a:rPr lang="en-US" dirty="0" smtClean="0"/>
              <a:t>all” (Ephesians 1:22-23).</a:t>
            </a:r>
          </a:p>
          <a:p>
            <a:endParaRPr lang="en-US" dirty="0"/>
          </a:p>
        </p:txBody>
      </p:sp>
    </p:spTree>
    <p:extLst>
      <p:ext uri="{BB962C8B-B14F-4D97-AF65-F5344CB8AC3E}">
        <p14:creationId xmlns:p14="http://schemas.microsoft.com/office/powerpoint/2010/main" val="403892159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US" dirty="0" smtClean="0"/>
              <a:t>In this little study of “ORBITING ACTS” it has been noted that several great themes can be observed:</a:t>
            </a:r>
            <a:endParaRPr lang="en-US" dirty="0"/>
          </a:p>
          <a:p>
            <a:r>
              <a:rPr lang="en-US" dirty="0"/>
              <a:t> </a:t>
            </a:r>
          </a:p>
          <a:p>
            <a:pPr lvl="0"/>
            <a:r>
              <a:rPr lang="en-US" dirty="0"/>
              <a:t>Call to </a:t>
            </a:r>
            <a:r>
              <a:rPr lang="en-US" dirty="0" smtClean="0"/>
              <a:t>Action</a:t>
            </a:r>
          </a:p>
          <a:p>
            <a:pPr lvl="0"/>
            <a:r>
              <a:rPr lang="en-US" dirty="0"/>
              <a:t> </a:t>
            </a:r>
            <a:r>
              <a:rPr lang="en-US" dirty="0" smtClean="0"/>
              <a:t>Answers </a:t>
            </a:r>
            <a:r>
              <a:rPr lang="en-US" dirty="0"/>
              <a:t>Prophecy</a:t>
            </a:r>
          </a:p>
          <a:p>
            <a:r>
              <a:rPr lang="en-US" dirty="0" smtClean="0"/>
              <a:t>Confirms </a:t>
            </a:r>
            <a:r>
              <a:rPr lang="en-US" dirty="0"/>
              <a:t>God’s </a:t>
            </a:r>
            <a:r>
              <a:rPr lang="en-US" dirty="0" smtClean="0"/>
              <a:t>Word</a:t>
            </a:r>
          </a:p>
          <a:p>
            <a:r>
              <a:rPr lang="en-US" dirty="0" smtClean="0"/>
              <a:t>Institutes </a:t>
            </a:r>
            <a:r>
              <a:rPr lang="en-US" dirty="0"/>
              <a:t>A New Will</a:t>
            </a:r>
          </a:p>
          <a:p>
            <a:pPr lvl="0"/>
            <a:endParaRPr lang="en-US" dirty="0"/>
          </a:p>
          <a:p>
            <a:endParaRPr lang="en-US" dirty="0"/>
          </a:p>
          <a:p>
            <a:r>
              <a:rPr lang="en-US" dirty="0"/>
              <a:t> </a:t>
            </a:r>
          </a:p>
          <a:p>
            <a:endParaRPr lang="en-US" dirty="0"/>
          </a:p>
          <a:p>
            <a:endParaRPr lang="en-US" dirty="0"/>
          </a:p>
        </p:txBody>
      </p:sp>
    </p:spTree>
    <p:extLst>
      <p:ext uri="{BB962C8B-B14F-4D97-AF65-F5344CB8AC3E}">
        <p14:creationId xmlns:p14="http://schemas.microsoft.com/office/powerpoint/2010/main" val="413477288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Do not miss the three most important words:</a:t>
            </a:r>
          </a:p>
          <a:p>
            <a:endParaRPr lang="en-US" dirty="0"/>
          </a:p>
          <a:p>
            <a:r>
              <a:rPr lang="en-US" b="1" i="1" dirty="0">
                <a:solidFill>
                  <a:srgbClr val="FFFFFF"/>
                </a:solidFill>
              </a:rPr>
              <a:t>c</a:t>
            </a:r>
            <a:r>
              <a:rPr lang="en-US" b="1" i="1" dirty="0" smtClean="0">
                <a:solidFill>
                  <a:srgbClr val="FFFFFF"/>
                </a:solidFill>
              </a:rPr>
              <a:t>hurch</a:t>
            </a:r>
          </a:p>
          <a:p>
            <a:endParaRPr lang="en-US" b="1" i="1" dirty="0">
              <a:solidFill>
                <a:srgbClr val="FFFFFF"/>
              </a:solidFill>
            </a:endParaRPr>
          </a:p>
          <a:p>
            <a:r>
              <a:rPr lang="en-US" b="1" i="1" dirty="0">
                <a:solidFill>
                  <a:srgbClr val="FFFFFF"/>
                </a:solidFill>
              </a:rPr>
              <a:t>b</a:t>
            </a:r>
            <a:r>
              <a:rPr lang="en-US" b="1" i="1" dirty="0" smtClean="0">
                <a:solidFill>
                  <a:srgbClr val="FFFFFF"/>
                </a:solidFill>
              </a:rPr>
              <a:t>ody</a:t>
            </a:r>
          </a:p>
          <a:p>
            <a:endParaRPr lang="en-US" b="1" i="1" dirty="0">
              <a:solidFill>
                <a:srgbClr val="FFFFFF"/>
              </a:solidFill>
            </a:endParaRPr>
          </a:p>
          <a:p>
            <a:r>
              <a:rPr lang="en-US" b="1" i="1" dirty="0" err="1" smtClean="0">
                <a:solidFill>
                  <a:srgbClr val="FFFFFF"/>
                </a:solidFill>
              </a:rPr>
              <a:t>fulness</a:t>
            </a:r>
            <a:endParaRPr lang="en-US" b="1" i="1" dirty="0">
              <a:solidFill>
                <a:srgbClr val="FFFFFF"/>
              </a:solidFill>
            </a:endParaRPr>
          </a:p>
        </p:txBody>
      </p:sp>
    </p:spTree>
    <p:extLst>
      <p:ext uri="{BB962C8B-B14F-4D97-AF65-F5344CB8AC3E}">
        <p14:creationId xmlns:p14="http://schemas.microsoft.com/office/powerpoint/2010/main" val="266711666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Churches honor the Lord when they continue this work</a:t>
            </a:r>
            <a:r>
              <a:rPr lang="en-US" dirty="0" smtClean="0"/>
              <a:t>.</a:t>
            </a:r>
          </a:p>
          <a:p>
            <a:endParaRPr lang="en-US" dirty="0"/>
          </a:p>
          <a:p>
            <a:r>
              <a:rPr lang="en-US" dirty="0" smtClean="0"/>
              <a:t>Churches who lose this direction fail to honor the Lord.</a:t>
            </a:r>
            <a:endParaRPr lang="en-US" dirty="0"/>
          </a:p>
          <a:p>
            <a:endParaRPr lang="en-US" dirty="0"/>
          </a:p>
        </p:txBody>
      </p:sp>
    </p:spTree>
    <p:extLst>
      <p:ext uri="{BB962C8B-B14F-4D97-AF65-F5344CB8AC3E}">
        <p14:creationId xmlns:p14="http://schemas.microsoft.com/office/powerpoint/2010/main" val="1448358860"/>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The Saints Were Edified.</a:t>
            </a:r>
            <a:endParaRPr lang="en-US" dirty="0"/>
          </a:p>
        </p:txBody>
      </p:sp>
      <p:sp>
        <p:nvSpPr>
          <p:cNvPr id="3" name="Content Placeholder 2"/>
          <p:cNvSpPr>
            <a:spLocks noGrp="1"/>
          </p:cNvSpPr>
          <p:nvPr>
            <p:ph idx="1"/>
          </p:nvPr>
        </p:nvSpPr>
        <p:spPr/>
        <p:txBody>
          <a:bodyPr/>
          <a:lstStyle/>
          <a:p>
            <a:r>
              <a:rPr lang="en-US" dirty="0" smtClean="0"/>
              <a:t>This early church in Jerusalem showed vigorous growth numerically but also spiritually.</a:t>
            </a:r>
          </a:p>
          <a:p>
            <a:endParaRPr lang="en-US" dirty="0" smtClean="0"/>
          </a:p>
          <a:p>
            <a:r>
              <a:rPr lang="en-US" dirty="0" smtClean="0"/>
              <a:t>“ </a:t>
            </a:r>
            <a:r>
              <a:rPr lang="en-US" dirty="0"/>
              <a:t>And they continued </a:t>
            </a:r>
            <a:r>
              <a:rPr lang="en-US" dirty="0" err="1"/>
              <a:t>stedfastly</a:t>
            </a:r>
            <a:r>
              <a:rPr lang="en-US" dirty="0"/>
              <a:t> in the apostles' teaching and fellowship, in the breaking of bread and the </a:t>
            </a:r>
            <a:r>
              <a:rPr lang="en-US" dirty="0" smtClean="0"/>
              <a:t>prayers” (Acts 2:42). </a:t>
            </a:r>
          </a:p>
        </p:txBody>
      </p:sp>
    </p:spTree>
    <p:extLst>
      <p:ext uri="{BB962C8B-B14F-4D97-AF65-F5344CB8AC3E}">
        <p14:creationId xmlns:p14="http://schemas.microsoft.com/office/powerpoint/2010/main" val="337150162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the midst of need, they still grew spiritually.</a:t>
            </a:r>
          </a:p>
          <a:p>
            <a:endParaRPr lang="en-US" dirty="0"/>
          </a:p>
          <a:p>
            <a:r>
              <a:rPr lang="en-US" dirty="0" smtClean="0"/>
              <a:t>“And </a:t>
            </a:r>
            <a:r>
              <a:rPr lang="en-US" dirty="0"/>
              <a:t>the multitude of them that believed were of one heart and soul: and not one of them said that aught of the things which he possessed was his own; but they had all things </a:t>
            </a:r>
            <a:r>
              <a:rPr lang="en-US" dirty="0" smtClean="0"/>
              <a:t>common” (Acts 4:32). </a:t>
            </a:r>
            <a:endParaRPr lang="en-US" dirty="0"/>
          </a:p>
        </p:txBody>
      </p:sp>
    </p:spTree>
    <p:extLst>
      <p:ext uri="{BB962C8B-B14F-4D97-AF65-F5344CB8AC3E}">
        <p14:creationId xmlns:p14="http://schemas.microsoft.com/office/powerpoint/2010/main" val="1003400618"/>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Respect for God’s will was seen.</a:t>
            </a:r>
          </a:p>
          <a:p>
            <a:endParaRPr lang="en-US" dirty="0"/>
          </a:p>
          <a:p>
            <a:r>
              <a:rPr lang="en-US" dirty="0" smtClean="0"/>
              <a:t>The deaths of Ananias and </a:t>
            </a:r>
            <a:r>
              <a:rPr lang="en-US" dirty="0" err="1" smtClean="0"/>
              <a:t>Sapphira</a:t>
            </a:r>
            <a:r>
              <a:rPr lang="en-US" dirty="0" smtClean="0"/>
              <a:t> were a time of learning (Acts 5:1-10).</a:t>
            </a:r>
          </a:p>
          <a:p>
            <a:endParaRPr lang="en-US" dirty="0"/>
          </a:p>
          <a:p>
            <a:r>
              <a:rPr lang="en-US" dirty="0" smtClean="0"/>
              <a:t>“And </a:t>
            </a:r>
            <a:r>
              <a:rPr lang="en-US" dirty="0"/>
              <a:t>great fear came upon the whole church, and upon all that heard these </a:t>
            </a:r>
            <a:r>
              <a:rPr lang="en-US" dirty="0" smtClean="0"/>
              <a:t>things” (Acts 5:11).</a:t>
            </a:r>
            <a:endParaRPr lang="en-US" dirty="0"/>
          </a:p>
        </p:txBody>
      </p:sp>
    </p:spTree>
    <p:extLst>
      <p:ext uri="{BB962C8B-B14F-4D97-AF65-F5344CB8AC3E}">
        <p14:creationId xmlns:p14="http://schemas.microsoft.com/office/powerpoint/2010/main" val="2915209177"/>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impact of the teaching abounded.</a:t>
            </a:r>
          </a:p>
          <a:p>
            <a:endParaRPr lang="en-US" dirty="0"/>
          </a:p>
          <a:p>
            <a:r>
              <a:rPr lang="en-US" dirty="0" smtClean="0"/>
              <a:t>“And </a:t>
            </a:r>
            <a:r>
              <a:rPr lang="en-US" dirty="0"/>
              <a:t>the word of God increased; and the number of the disciples multiplied in Jerusalem exceedingly; and a great company of the priests were obedient to the </a:t>
            </a:r>
            <a:r>
              <a:rPr lang="en-US" dirty="0" smtClean="0"/>
              <a:t>faith” (Acts 6:7).</a:t>
            </a:r>
            <a:endParaRPr lang="en-US" dirty="0"/>
          </a:p>
          <a:p>
            <a:endParaRPr lang="en-US" dirty="0"/>
          </a:p>
        </p:txBody>
      </p:sp>
    </p:spTree>
    <p:extLst>
      <p:ext uri="{BB962C8B-B14F-4D97-AF65-F5344CB8AC3E}">
        <p14:creationId xmlns:p14="http://schemas.microsoft.com/office/powerpoint/2010/main" val="203106055"/>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There were “devout” men who buried Stephen (Acts 8:2).</a:t>
            </a:r>
          </a:p>
          <a:p>
            <a:r>
              <a:rPr lang="en-US" dirty="0" smtClean="0"/>
              <a:t>The brethren learned there was no longer any Jew and Gentile difference (Acts 11:1-18).</a:t>
            </a:r>
          </a:p>
          <a:p>
            <a:r>
              <a:rPr lang="en-US" dirty="0" smtClean="0"/>
              <a:t>In spite of years of persecution the churches continued to grow.</a:t>
            </a:r>
            <a:endParaRPr lang="en-US" dirty="0"/>
          </a:p>
        </p:txBody>
      </p:sp>
    </p:spTree>
    <p:extLst>
      <p:ext uri="{BB962C8B-B14F-4D97-AF65-F5344CB8AC3E}">
        <p14:creationId xmlns:p14="http://schemas.microsoft.com/office/powerpoint/2010/main" val="1643614208"/>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Though James was killed and Peter was put in prison, devotion did not wane.</a:t>
            </a:r>
          </a:p>
          <a:p>
            <a:r>
              <a:rPr lang="en-US" dirty="0" smtClean="0"/>
              <a:t>The edification continued.</a:t>
            </a:r>
          </a:p>
          <a:p>
            <a:endParaRPr lang="en-US" dirty="0"/>
          </a:p>
          <a:p>
            <a:r>
              <a:rPr lang="en-US" dirty="0" smtClean="0"/>
              <a:t>“But </a:t>
            </a:r>
            <a:r>
              <a:rPr lang="en-US" dirty="0"/>
              <a:t>the word of God grew and </a:t>
            </a:r>
            <a:r>
              <a:rPr lang="en-US" dirty="0" smtClean="0"/>
              <a:t>multiplied” (Acts 12:24). </a:t>
            </a:r>
            <a:endParaRPr lang="en-US" dirty="0"/>
          </a:p>
        </p:txBody>
      </p:sp>
    </p:spTree>
    <p:extLst>
      <p:ext uri="{BB962C8B-B14F-4D97-AF65-F5344CB8AC3E}">
        <p14:creationId xmlns:p14="http://schemas.microsoft.com/office/powerpoint/2010/main" val="1083451544"/>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 </a:t>
            </a:r>
            <a:r>
              <a:rPr lang="en-US" dirty="0"/>
              <a:t>T</a:t>
            </a:r>
            <a:r>
              <a:rPr lang="en-US" dirty="0" smtClean="0"/>
              <a:t>he work expanded, churches were edified.</a:t>
            </a:r>
          </a:p>
          <a:p>
            <a:endParaRPr lang="en-US" dirty="0" smtClean="0"/>
          </a:p>
          <a:p>
            <a:r>
              <a:rPr lang="en-US" dirty="0" smtClean="0"/>
              <a:t>“And </a:t>
            </a:r>
            <a:r>
              <a:rPr lang="en-US" dirty="0"/>
              <a:t>when they had preached the gospel to that city, and had made many disciples, they returned to </a:t>
            </a:r>
            <a:r>
              <a:rPr lang="en-US" dirty="0" err="1"/>
              <a:t>Lystra</a:t>
            </a:r>
            <a:r>
              <a:rPr lang="en-US" dirty="0"/>
              <a:t>, and to </a:t>
            </a:r>
            <a:r>
              <a:rPr lang="en-US" dirty="0" err="1"/>
              <a:t>Iconium</a:t>
            </a:r>
            <a:r>
              <a:rPr lang="en-US" dirty="0"/>
              <a:t>, and to Antioch</a:t>
            </a:r>
            <a:r>
              <a:rPr lang="en-US" dirty="0" smtClean="0"/>
              <a:t>,…” </a:t>
            </a:r>
            <a:endParaRPr lang="en-US" dirty="0"/>
          </a:p>
        </p:txBody>
      </p:sp>
    </p:spTree>
    <p:extLst>
      <p:ext uri="{BB962C8B-B14F-4D97-AF65-F5344CB8AC3E}">
        <p14:creationId xmlns:p14="http://schemas.microsoft.com/office/powerpoint/2010/main" val="3176396501"/>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t>
            </a:r>
            <a:r>
              <a:rPr lang="en-US" dirty="0"/>
              <a:t>22 confirming the souls of the disciples, exhorting them to continue in the faith, and that through many tribulations we must enter into the kingdom of God” (Acts 14:21-</a:t>
            </a:r>
            <a:r>
              <a:rPr lang="en-US" dirty="0" smtClean="0"/>
              <a:t>22).</a:t>
            </a:r>
            <a:endParaRPr lang="en-US" dirty="0"/>
          </a:p>
        </p:txBody>
      </p:sp>
    </p:spTree>
    <p:extLst>
      <p:ext uri="{BB962C8B-B14F-4D97-AF65-F5344CB8AC3E}">
        <p14:creationId xmlns:p14="http://schemas.microsoft.com/office/powerpoint/2010/main" val="417966008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marL="0" indent="0">
              <a:buNone/>
            </a:pPr>
            <a:r>
              <a:rPr lang="en-US" dirty="0"/>
              <a:t> </a:t>
            </a:r>
          </a:p>
          <a:p>
            <a:pPr lvl="0"/>
            <a:r>
              <a:rPr lang="en-US" dirty="0" smtClean="0"/>
              <a:t>Portrays The Universal Gospel</a:t>
            </a:r>
          </a:p>
          <a:p>
            <a:pPr lvl="0"/>
            <a:r>
              <a:rPr lang="en-US" dirty="0" smtClean="0"/>
              <a:t>Chronicles </a:t>
            </a:r>
            <a:r>
              <a:rPr lang="en-US" dirty="0"/>
              <a:t>Committed Conversions</a:t>
            </a:r>
          </a:p>
          <a:p>
            <a:pPr lvl="0"/>
            <a:r>
              <a:rPr lang="en-US" dirty="0"/>
              <a:t> Records Failures</a:t>
            </a:r>
          </a:p>
          <a:p>
            <a:pPr lvl="0"/>
            <a:r>
              <a:rPr lang="en-US" dirty="0"/>
              <a:t>Pictures the Prevailing Church</a:t>
            </a:r>
          </a:p>
          <a:p>
            <a:pPr lvl="0"/>
            <a:r>
              <a:rPr lang="en-US" dirty="0"/>
              <a:t>Notes God’s New Government</a:t>
            </a:r>
          </a:p>
          <a:p>
            <a:pPr lvl="0"/>
            <a:r>
              <a:rPr lang="en-US" dirty="0"/>
              <a:t> Witnesses New Worship</a:t>
            </a:r>
          </a:p>
          <a:p>
            <a:r>
              <a:rPr lang="en-US" dirty="0"/>
              <a:t> </a:t>
            </a:r>
          </a:p>
          <a:p>
            <a:endParaRPr lang="en-US" dirty="0"/>
          </a:p>
          <a:p>
            <a:endParaRPr lang="en-US" dirty="0"/>
          </a:p>
          <a:p>
            <a:r>
              <a:rPr lang="en-US" dirty="0"/>
              <a:t> </a:t>
            </a:r>
          </a:p>
          <a:p>
            <a:r>
              <a:rPr lang="en-US" dirty="0"/>
              <a:t> </a:t>
            </a:r>
          </a:p>
        </p:txBody>
      </p:sp>
    </p:spTree>
    <p:extLst>
      <p:ext uri="{BB962C8B-B14F-4D97-AF65-F5344CB8AC3E}">
        <p14:creationId xmlns:p14="http://schemas.microsoft.com/office/powerpoint/2010/main" val="1009958191"/>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Some thoughts to consider.</a:t>
            </a:r>
          </a:p>
          <a:p>
            <a:pPr lvl="1"/>
            <a:r>
              <a:rPr lang="en-US" dirty="0" smtClean="0"/>
              <a:t>1. Is emphasis on Bible study still effective?</a:t>
            </a:r>
          </a:p>
          <a:p>
            <a:pPr lvl="1"/>
            <a:r>
              <a:rPr lang="en-US" dirty="0" smtClean="0"/>
              <a:t>2. How much spirituality do social and recreational pursuits offer?</a:t>
            </a:r>
          </a:p>
          <a:p>
            <a:pPr lvl="1"/>
            <a:r>
              <a:rPr lang="en-US" dirty="0" smtClean="0"/>
              <a:t>3. Dealing with “felt needs,” “self image,” or “finding one’s self,” edifies how well?</a:t>
            </a:r>
            <a:endParaRPr lang="en-US" dirty="0"/>
          </a:p>
          <a:p>
            <a:pPr lvl="1"/>
            <a:r>
              <a:rPr lang="en-US" dirty="0" smtClean="0"/>
              <a:t>4. Forums in ethics, finances, and health issues builds how much knowledge and spirituality?</a:t>
            </a:r>
          </a:p>
        </p:txBody>
      </p:sp>
    </p:spTree>
    <p:extLst>
      <p:ext uri="{BB962C8B-B14F-4D97-AF65-F5344CB8AC3E}">
        <p14:creationId xmlns:p14="http://schemas.microsoft.com/office/powerpoint/2010/main" val="951623401"/>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1"/>
            <a:r>
              <a:rPr lang="en-US" dirty="0"/>
              <a:t>5</a:t>
            </a:r>
            <a:r>
              <a:rPr lang="en-US" dirty="0" smtClean="0"/>
              <a:t>. </a:t>
            </a:r>
            <a:r>
              <a:rPr lang="en-US" dirty="0"/>
              <a:t>Where is serious Bible study</a:t>
            </a:r>
            <a:r>
              <a:rPr lang="en-US" dirty="0" smtClean="0"/>
              <a:t>?</a:t>
            </a:r>
          </a:p>
          <a:p>
            <a:pPr lvl="1"/>
            <a:r>
              <a:rPr lang="en-US" dirty="0"/>
              <a:t>6</a:t>
            </a:r>
            <a:r>
              <a:rPr lang="en-US" dirty="0" smtClean="0"/>
              <a:t>. Most churches offer 4 hours of Bible exposure in a week; is this serious?</a:t>
            </a:r>
            <a:endParaRPr lang="en-US" dirty="0"/>
          </a:p>
          <a:p>
            <a:pPr lvl="1"/>
            <a:r>
              <a:rPr lang="en-US" dirty="0"/>
              <a:t>7</a:t>
            </a:r>
            <a:r>
              <a:rPr lang="en-US" dirty="0" smtClean="0"/>
              <a:t>. </a:t>
            </a:r>
            <a:r>
              <a:rPr lang="en-US" dirty="0"/>
              <a:t>W</a:t>
            </a:r>
            <a:r>
              <a:rPr lang="en-US" dirty="0" smtClean="0"/>
              <a:t>hat </a:t>
            </a:r>
            <a:r>
              <a:rPr lang="en-US" dirty="0"/>
              <a:t>pleases God in edifying</a:t>
            </a:r>
            <a:r>
              <a:rPr lang="en-US" dirty="0" smtClean="0"/>
              <a:t>?</a:t>
            </a:r>
          </a:p>
          <a:p>
            <a:pPr lvl="1"/>
            <a:r>
              <a:rPr lang="en-US" dirty="0"/>
              <a:t>8</a:t>
            </a:r>
            <a:r>
              <a:rPr lang="en-US" dirty="0" smtClean="0"/>
              <a:t>.  Are our efforts to please us or God?</a:t>
            </a:r>
            <a:endParaRPr lang="en-US" dirty="0"/>
          </a:p>
          <a:p>
            <a:endParaRPr lang="en-US" dirty="0"/>
          </a:p>
        </p:txBody>
      </p:sp>
    </p:spTree>
    <p:extLst>
      <p:ext uri="{BB962C8B-B14F-4D97-AF65-F5344CB8AC3E}">
        <p14:creationId xmlns:p14="http://schemas.microsoft.com/office/powerpoint/2010/main" val="1714816438"/>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The Needy Were Helped.</a:t>
            </a:r>
            <a:endParaRPr lang="en-US" dirty="0"/>
          </a:p>
        </p:txBody>
      </p:sp>
      <p:sp>
        <p:nvSpPr>
          <p:cNvPr id="3" name="Content Placeholder 2"/>
          <p:cNvSpPr>
            <a:spLocks noGrp="1"/>
          </p:cNvSpPr>
          <p:nvPr>
            <p:ph idx="1"/>
          </p:nvPr>
        </p:nvSpPr>
        <p:spPr/>
        <p:txBody>
          <a:bodyPr/>
          <a:lstStyle/>
          <a:p>
            <a:r>
              <a:rPr lang="en-US" dirty="0" smtClean="0"/>
              <a:t>At the very beginning there was a needy situation.</a:t>
            </a:r>
          </a:p>
          <a:p>
            <a:endParaRPr lang="en-US" dirty="0" smtClean="0"/>
          </a:p>
          <a:p>
            <a:r>
              <a:rPr lang="en-US" dirty="0" smtClean="0"/>
              <a:t>“And </a:t>
            </a:r>
            <a:r>
              <a:rPr lang="en-US" dirty="0"/>
              <a:t>all that believed were together, and had all things common; 45 and they sold their possessions and goods, and parted them to all, according as any man had </a:t>
            </a:r>
            <a:r>
              <a:rPr lang="en-US" dirty="0" smtClean="0"/>
              <a:t>need” (Acts 2:44-45). </a:t>
            </a:r>
            <a:endParaRPr lang="en-US" dirty="0"/>
          </a:p>
        </p:txBody>
      </p:sp>
    </p:spTree>
    <p:extLst>
      <p:ext uri="{BB962C8B-B14F-4D97-AF65-F5344CB8AC3E}">
        <p14:creationId xmlns:p14="http://schemas.microsoft.com/office/powerpoint/2010/main" val="334342126"/>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This situation continued.</a:t>
            </a:r>
          </a:p>
          <a:p>
            <a:endParaRPr lang="en-US" dirty="0"/>
          </a:p>
          <a:p>
            <a:r>
              <a:rPr lang="en-US" dirty="0" smtClean="0"/>
              <a:t>“For </a:t>
            </a:r>
            <a:r>
              <a:rPr lang="en-US" dirty="0"/>
              <a:t>neither was there among them any that lacked: for as many as were possessors of lands or houses sold them, and brought the prices of the things that were </a:t>
            </a:r>
            <a:r>
              <a:rPr lang="en-US" dirty="0" smtClean="0"/>
              <a:t>sold…”</a:t>
            </a:r>
            <a:endParaRPr lang="en-US" dirty="0"/>
          </a:p>
        </p:txBody>
      </p:sp>
    </p:spTree>
    <p:extLst>
      <p:ext uri="{BB962C8B-B14F-4D97-AF65-F5344CB8AC3E}">
        <p14:creationId xmlns:p14="http://schemas.microsoft.com/office/powerpoint/2010/main" val="2410149765"/>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t>
            </a:r>
            <a:r>
              <a:rPr lang="en-US" dirty="0"/>
              <a:t>35 and laid them at the apostles' feet: and distribution was made unto each, according as any one had need” (Acts 4:34-</a:t>
            </a:r>
            <a:r>
              <a:rPr lang="en-US" dirty="0" smtClean="0"/>
              <a:t>35).</a:t>
            </a:r>
            <a:endParaRPr lang="en-US" dirty="0"/>
          </a:p>
        </p:txBody>
      </p:sp>
    </p:spTree>
    <p:extLst>
      <p:ext uri="{BB962C8B-B14F-4D97-AF65-F5344CB8AC3E}">
        <p14:creationId xmlns:p14="http://schemas.microsoft.com/office/powerpoint/2010/main" val="3356993933"/>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Even 6-8 years later, needs were known.</a:t>
            </a:r>
          </a:p>
          <a:p>
            <a:endParaRPr lang="en-US" dirty="0"/>
          </a:p>
          <a:p>
            <a:r>
              <a:rPr lang="en-US" dirty="0" smtClean="0"/>
              <a:t>“Now </a:t>
            </a:r>
            <a:r>
              <a:rPr lang="en-US" dirty="0"/>
              <a:t>in these days, when the number of the disciples was multiplying, there arose a murmuring of the Grecian Jews against the Hebrews, because their widows were neglected in the daily </a:t>
            </a:r>
            <a:r>
              <a:rPr lang="en-US" dirty="0" smtClean="0"/>
              <a:t>ministration” (Acts 6:1).</a:t>
            </a:r>
            <a:endParaRPr lang="en-US" dirty="0"/>
          </a:p>
        </p:txBody>
      </p:sp>
    </p:spTree>
    <p:extLst>
      <p:ext uri="{BB962C8B-B14F-4D97-AF65-F5344CB8AC3E}">
        <p14:creationId xmlns:p14="http://schemas.microsoft.com/office/powerpoint/2010/main" val="2886081562"/>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“Look </a:t>
            </a:r>
            <a:r>
              <a:rPr lang="en-US" dirty="0"/>
              <a:t>ye out therefore, brethren, from among you seven men of good report, full of the Spirit and of wisdom, whom we may appoint over this </a:t>
            </a:r>
            <a:r>
              <a:rPr lang="en-US" dirty="0" smtClean="0"/>
              <a:t>business” (Acts 6:3). </a:t>
            </a:r>
            <a:endParaRPr lang="en-US" dirty="0"/>
          </a:p>
        </p:txBody>
      </p:sp>
    </p:spTree>
    <p:extLst>
      <p:ext uri="{BB962C8B-B14F-4D97-AF65-F5344CB8AC3E}">
        <p14:creationId xmlns:p14="http://schemas.microsoft.com/office/powerpoint/2010/main" val="1267236282"/>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Times of famine brought about loving care among churches spread throughout all of Palestine.</a:t>
            </a:r>
          </a:p>
        </p:txBody>
      </p:sp>
    </p:spTree>
    <p:extLst>
      <p:ext uri="{BB962C8B-B14F-4D97-AF65-F5344CB8AC3E}">
        <p14:creationId xmlns:p14="http://schemas.microsoft.com/office/powerpoint/2010/main" val="464622707"/>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“Now </a:t>
            </a:r>
            <a:r>
              <a:rPr lang="en-US" dirty="0"/>
              <a:t>in these days there came down prophets from Jerusalem unto Antioch. 28 And there stood up one of them named </a:t>
            </a:r>
            <a:r>
              <a:rPr lang="en-US" dirty="0" err="1"/>
              <a:t>Agabus</a:t>
            </a:r>
            <a:r>
              <a:rPr lang="en-US" dirty="0"/>
              <a:t>, and signified by the Spirit that there should be a great famine over all the world: which came to pass in the days of </a:t>
            </a:r>
            <a:r>
              <a:rPr lang="en-US" dirty="0" smtClean="0"/>
              <a:t>Claudius…” </a:t>
            </a:r>
            <a:endParaRPr lang="en-US" dirty="0"/>
          </a:p>
        </p:txBody>
      </p:sp>
    </p:spTree>
    <p:extLst>
      <p:ext uri="{BB962C8B-B14F-4D97-AF65-F5344CB8AC3E}">
        <p14:creationId xmlns:p14="http://schemas.microsoft.com/office/powerpoint/2010/main" val="1365804756"/>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“…29 </a:t>
            </a:r>
            <a:r>
              <a:rPr lang="en-US" dirty="0"/>
              <a:t>And the disciples, every man according to his ability, determined to send relief unto the brethren that dwelt in Judea: 30 which also they did, sending it to the elders by the hand of Barnabas and </a:t>
            </a:r>
            <a:r>
              <a:rPr lang="en-US" dirty="0" smtClean="0"/>
              <a:t>Saul” (Acts 11:27-30).</a:t>
            </a:r>
            <a:endParaRPr lang="en-US" dirty="0"/>
          </a:p>
          <a:p>
            <a:endParaRPr lang="en-US" dirty="0"/>
          </a:p>
        </p:txBody>
      </p:sp>
    </p:spTree>
    <p:extLst>
      <p:ext uri="{BB962C8B-B14F-4D97-AF65-F5344CB8AC3E}">
        <p14:creationId xmlns:p14="http://schemas.microsoft.com/office/powerpoint/2010/main" val="155950932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Describes Loving Benevolence</a:t>
            </a:r>
          </a:p>
          <a:p>
            <a:pPr lvl="0"/>
            <a:r>
              <a:rPr lang="en-US" dirty="0"/>
              <a:t> Paints The Picture of the Model Church</a:t>
            </a:r>
          </a:p>
          <a:p>
            <a:endParaRPr lang="en-US" dirty="0"/>
          </a:p>
          <a:p>
            <a:r>
              <a:rPr lang="en-US" dirty="0"/>
              <a:t> </a:t>
            </a:r>
            <a:r>
              <a:rPr lang="en-US" dirty="0" smtClean="0"/>
              <a:t>Finally, it must be noticed that</a:t>
            </a:r>
            <a:r>
              <a:rPr lang="en-US" i="1" dirty="0" smtClean="0"/>
              <a:t> Acts of the Apostles </a:t>
            </a:r>
            <a:r>
              <a:rPr lang="en-US" dirty="0" smtClean="0"/>
              <a:t>also …</a:t>
            </a:r>
          </a:p>
          <a:p>
            <a:endParaRPr lang="en-US" dirty="0"/>
          </a:p>
          <a:p>
            <a:pPr lvl="0"/>
            <a:r>
              <a:rPr lang="en-US" dirty="0"/>
              <a:t>Supplies A Record of Scriptural </a:t>
            </a:r>
            <a:r>
              <a:rPr lang="en-US"/>
              <a:t>Church </a:t>
            </a:r>
            <a:r>
              <a:rPr lang="en-US" smtClean="0"/>
              <a:t>Work.</a:t>
            </a:r>
            <a:endParaRPr lang="en-US" dirty="0"/>
          </a:p>
          <a:p>
            <a:endParaRPr lang="en-US" dirty="0"/>
          </a:p>
        </p:txBody>
      </p:sp>
    </p:spTree>
    <p:extLst>
      <p:ext uri="{BB962C8B-B14F-4D97-AF65-F5344CB8AC3E}">
        <p14:creationId xmlns:p14="http://schemas.microsoft.com/office/powerpoint/2010/main" val="2860165134"/>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Churches in Macedonia </a:t>
            </a:r>
            <a:r>
              <a:rPr lang="en-US" dirty="0" smtClean="0"/>
              <a:t>were a great example of benevolence.</a:t>
            </a:r>
          </a:p>
          <a:p>
            <a:endParaRPr lang="en-US" dirty="0"/>
          </a:p>
          <a:p>
            <a:r>
              <a:rPr lang="en-US" dirty="0" smtClean="0"/>
              <a:t>“Moreover</a:t>
            </a:r>
            <a:r>
              <a:rPr lang="en-US" dirty="0"/>
              <a:t>, brethren, we make known to you the grace of God which hath been given in the churches of </a:t>
            </a:r>
            <a:r>
              <a:rPr lang="en-US" dirty="0" smtClean="0"/>
              <a:t>Macedonia…”</a:t>
            </a:r>
            <a:endParaRPr lang="en-US" dirty="0"/>
          </a:p>
        </p:txBody>
      </p:sp>
    </p:spTree>
    <p:extLst>
      <p:ext uri="{BB962C8B-B14F-4D97-AF65-F5344CB8AC3E}">
        <p14:creationId xmlns:p14="http://schemas.microsoft.com/office/powerpoint/2010/main" val="3844847082"/>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“…2 </a:t>
            </a:r>
            <a:r>
              <a:rPr lang="en-US" dirty="0"/>
              <a:t>how that in much proof of affliction the abundance of their joy and their deep poverty abounded unto the riches of their liberality. 3 For according to their power, I bear witness, yea and beyond their power, they gave of their own </a:t>
            </a:r>
            <a:r>
              <a:rPr lang="en-US" dirty="0" smtClean="0"/>
              <a:t>accord” </a:t>
            </a:r>
          </a:p>
          <a:p>
            <a:r>
              <a:rPr lang="en-US" dirty="0" smtClean="0"/>
              <a:t>(2 Corinthians 8:1-3). </a:t>
            </a:r>
            <a:endParaRPr lang="en-US" dirty="0"/>
          </a:p>
          <a:p>
            <a:endParaRPr lang="en-US" dirty="0"/>
          </a:p>
        </p:txBody>
      </p:sp>
    </p:spTree>
    <p:extLst>
      <p:ext uri="{BB962C8B-B14F-4D97-AF65-F5344CB8AC3E}">
        <p14:creationId xmlns:p14="http://schemas.microsoft.com/office/powerpoint/2010/main" val="2356454881"/>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Liberality was a common </a:t>
            </a:r>
            <a:r>
              <a:rPr lang="en-US" dirty="0" smtClean="0"/>
              <a:t>teaching.</a:t>
            </a:r>
          </a:p>
          <a:p>
            <a:endParaRPr lang="en-US" dirty="0" smtClean="0"/>
          </a:p>
          <a:p>
            <a:r>
              <a:rPr lang="en-US" dirty="0" smtClean="0"/>
              <a:t>“ </a:t>
            </a:r>
            <a:r>
              <a:rPr lang="en-US" dirty="0"/>
              <a:t>So then, as we have opportunity, let us work that which is good toward all men, and especially toward them that are of the household of the </a:t>
            </a:r>
            <a:r>
              <a:rPr lang="en-US" dirty="0" smtClean="0"/>
              <a:t>faith” </a:t>
            </a:r>
            <a:r>
              <a:rPr lang="en-US" dirty="0"/>
              <a:t>(</a:t>
            </a:r>
            <a:r>
              <a:rPr lang="en-US" dirty="0" smtClean="0"/>
              <a:t>Galatians </a:t>
            </a:r>
            <a:r>
              <a:rPr lang="en-US" dirty="0"/>
              <a:t>6:</a:t>
            </a:r>
            <a:r>
              <a:rPr lang="en-US" dirty="0" smtClean="0"/>
              <a:t>10).</a:t>
            </a:r>
            <a:endParaRPr lang="en-US" dirty="0"/>
          </a:p>
        </p:txBody>
      </p:sp>
    </p:spTree>
    <p:extLst>
      <p:ext uri="{BB962C8B-B14F-4D97-AF65-F5344CB8AC3E}">
        <p14:creationId xmlns:p14="http://schemas.microsoft.com/office/powerpoint/2010/main" val="1153909048"/>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Lives and hearts were changed.</a:t>
            </a:r>
          </a:p>
          <a:p>
            <a:endParaRPr lang="en-US" dirty="0"/>
          </a:p>
          <a:p>
            <a:r>
              <a:rPr lang="en-US" dirty="0" smtClean="0"/>
              <a:t>“Let </a:t>
            </a:r>
            <a:r>
              <a:rPr lang="en-US" dirty="0"/>
              <a:t>him that stole steal no more: but rather let him labor, working with his hands the thing that is good, that he may have whereof to give to him that hath </a:t>
            </a:r>
            <a:r>
              <a:rPr lang="en-US" dirty="0" smtClean="0"/>
              <a:t>need” (Ephesians 4:28). </a:t>
            </a:r>
            <a:endParaRPr lang="en-US" dirty="0"/>
          </a:p>
        </p:txBody>
      </p:sp>
    </p:spTree>
    <p:extLst>
      <p:ext uri="{BB962C8B-B14F-4D97-AF65-F5344CB8AC3E}">
        <p14:creationId xmlns:p14="http://schemas.microsoft.com/office/powerpoint/2010/main" val="2016290311"/>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principle was simple.</a:t>
            </a:r>
          </a:p>
          <a:p>
            <a:endParaRPr lang="en-US" dirty="0"/>
          </a:p>
          <a:p>
            <a:r>
              <a:rPr lang="en-US" dirty="0" smtClean="0"/>
              <a:t>“Pure </a:t>
            </a:r>
            <a:r>
              <a:rPr lang="en-US" dirty="0"/>
              <a:t>religion and undefiled before our God and Father is this, to visit the fatherless and widows in their affliction, and to keep oneself unspotted from the </a:t>
            </a:r>
            <a:r>
              <a:rPr lang="en-US" dirty="0" smtClean="0"/>
              <a:t>world” (James 1:27).</a:t>
            </a:r>
            <a:endParaRPr lang="en-US" dirty="0"/>
          </a:p>
        </p:txBody>
      </p:sp>
    </p:spTree>
    <p:extLst>
      <p:ext uri="{BB962C8B-B14F-4D97-AF65-F5344CB8AC3E}">
        <p14:creationId xmlns:p14="http://schemas.microsoft.com/office/powerpoint/2010/main" val="2840473187"/>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 caution: “all things in common” </a:t>
            </a:r>
            <a:r>
              <a:rPr lang="en-US" b="1" i="1" dirty="0" smtClean="0">
                <a:solidFill>
                  <a:srgbClr val="FFFFFF"/>
                </a:solidFill>
              </a:rPr>
              <a:t>often misunderstood!</a:t>
            </a:r>
          </a:p>
          <a:p>
            <a:endParaRPr lang="en-US" dirty="0"/>
          </a:p>
          <a:p>
            <a:r>
              <a:rPr lang="en-US" dirty="0" smtClean="0"/>
              <a:t>Each incident was a time of giving “as any man had need.”</a:t>
            </a:r>
          </a:p>
          <a:p>
            <a:r>
              <a:rPr lang="en-US" b="1" i="1" dirty="0" smtClean="0">
                <a:solidFill>
                  <a:srgbClr val="FFFFFF"/>
                </a:solidFill>
              </a:rPr>
              <a:t>Needs were met</a:t>
            </a:r>
            <a:r>
              <a:rPr lang="en-US" dirty="0" smtClean="0"/>
              <a:t>, then </a:t>
            </a:r>
            <a:r>
              <a:rPr lang="en-US" b="1" i="1" dirty="0" smtClean="0">
                <a:solidFill>
                  <a:srgbClr val="FFFFFF"/>
                </a:solidFill>
              </a:rPr>
              <a:t>selling </a:t>
            </a:r>
            <a:r>
              <a:rPr lang="en-US" dirty="0" smtClean="0"/>
              <a:t>possessions </a:t>
            </a:r>
            <a:r>
              <a:rPr lang="en-US" b="1" i="1" dirty="0" smtClean="0"/>
              <a:t>no longer needed.</a:t>
            </a:r>
          </a:p>
          <a:p>
            <a:r>
              <a:rPr lang="en-US" dirty="0" smtClean="0"/>
              <a:t>Individuals still owned lands and houses.</a:t>
            </a:r>
            <a:endParaRPr lang="en-US" dirty="0"/>
          </a:p>
        </p:txBody>
      </p:sp>
    </p:spTree>
    <p:extLst>
      <p:ext uri="{BB962C8B-B14F-4D97-AF65-F5344CB8AC3E}">
        <p14:creationId xmlns:p14="http://schemas.microsoft.com/office/powerpoint/2010/main" val="2899528844"/>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Jesus gave great emphasis as Paul reminded the </a:t>
            </a:r>
            <a:r>
              <a:rPr lang="en-US" smtClean="0"/>
              <a:t>Ephesian elders.</a:t>
            </a:r>
            <a:endParaRPr lang="en-US" dirty="0" smtClean="0"/>
          </a:p>
          <a:p>
            <a:endParaRPr lang="en-US" dirty="0" smtClean="0"/>
          </a:p>
          <a:p>
            <a:r>
              <a:rPr lang="en-US" dirty="0" smtClean="0"/>
              <a:t>“In </a:t>
            </a:r>
            <a:r>
              <a:rPr lang="en-US" dirty="0"/>
              <a:t>all things I gave you an example, that so laboring ye ought to help the weak, and to remember the words of the Lord Jesus, that he himself said, It is more blessed to give than to </a:t>
            </a:r>
            <a:r>
              <a:rPr lang="en-US" dirty="0" smtClean="0"/>
              <a:t>receive” (Acts 20:35).</a:t>
            </a:r>
            <a:endParaRPr lang="en-US" dirty="0"/>
          </a:p>
          <a:p>
            <a:endParaRPr lang="en-US" dirty="0"/>
          </a:p>
        </p:txBody>
      </p:sp>
    </p:spTree>
    <p:extLst>
      <p:ext uri="{BB962C8B-B14F-4D97-AF65-F5344CB8AC3E}">
        <p14:creationId xmlns:p14="http://schemas.microsoft.com/office/powerpoint/2010/main" val="2068734504"/>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Christians are taught to walk by faith .</a:t>
            </a:r>
          </a:p>
          <a:p>
            <a:endParaRPr lang="en-US" dirty="0"/>
          </a:p>
          <a:p>
            <a:r>
              <a:rPr lang="en-US" dirty="0"/>
              <a:t> “Being therefore always of good courage, and knowing that, whilst we are at home in the body, we are absent from the Lord (for we walk by faith, not by sight)</a:t>
            </a:r>
            <a:r>
              <a:rPr lang="en-US" dirty="0" smtClean="0"/>
              <a:t>;”</a:t>
            </a:r>
          </a:p>
          <a:p>
            <a:r>
              <a:rPr lang="en-US" dirty="0" smtClean="0"/>
              <a:t> </a:t>
            </a:r>
            <a:r>
              <a:rPr lang="en-US" dirty="0"/>
              <a:t>(</a:t>
            </a:r>
            <a:r>
              <a:rPr lang="en-US" dirty="0" smtClean="0"/>
              <a:t>2 Corinthians 5:6-7).</a:t>
            </a:r>
          </a:p>
        </p:txBody>
      </p:sp>
    </p:spTree>
    <p:extLst>
      <p:ext uri="{BB962C8B-B14F-4D97-AF65-F5344CB8AC3E}">
        <p14:creationId xmlns:p14="http://schemas.microsoft.com/office/powerpoint/2010/main" val="147507359"/>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True disciples depend on the Word for their </a:t>
            </a:r>
            <a:r>
              <a:rPr lang="en-US" dirty="0" smtClean="0"/>
              <a:t>faith. </a:t>
            </a:r>
          </a:p>
          <a:p>
            <a:endParaRPr lang="en-US" dirty="0"/>
          </a:p>
          <a:p>
            <a:r>
              <a:rPr lang="en-US" dirty="0"/>
              <a:t> </a:t>
            </a:r>
            <a:r>
              <a:rPr lang="en-US" dirty="0" smtClean="0"/>
              <a:t>“So </a:t>
            </a:r>
            <a:r>
              <a:rPr lang="en-US" dirty="0"/>
              <a:t>belief cometh of hearing, and hearing by the word of </a:t>
            </a:r>
            <a:r>
              <a:rPr lang="en-US" dirty="0" smtClean="0"/>
              <a:t>Christ” </a:t>
            </a:r>
            <a:r>
              <a:rPr lang="en-US" dirty="0"/>
              <a:t>(</a:t>
            </a:r>
            <a:r>
              <a:rPr lang="en-US" dirty="0" smtClean="0"/>
              <a:t>Romans </a:t>
            </a:r>
            <a:r>
              <a:rPr lang="en-US" dirty="0"/>
              <a:t>10:17).</a:t>
            </a:r>
          </a:p>
          <a:p>
            <a:endParaRPr lang="en-US" dirty="0"/>
          </a:p>
        </p:txBody>
      </p:sp>
    </p:spTree>
    <p:extLst>
      <p:ext uri="{BB962C8B-B14F-4D97-AF65-F5344CB8AC3E}">
        <p14:creationId xmlns:p14="http://schemas.microsoft.com/office/powerpoint/2010/main" val="769594355"/>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Therefore disciples who want to </a:t>
            </a:r>
            <a:r>
              <a:rPr lang="en-US" dirty="0" smtClean="0"/>
              <a:t>live by </a:t>
            </a:r>
            <a:r>
              <a:rPr lang="en-US" dirty="0"/>
              <a:t>the word of the Lord depend on what can be found </a:t>
            </a:r>
            <a:r>
              <a:rPr lang="en-US" b="1" i="1" dirty="0">
                <a:solidFill>
                  <a:srgbClr val="FFFFFF"/>
                </a:solidFill>
              </a:rPr>
              <a:t>“between the covers” </a:t>
            </a:r>
            <a:r>
              <a:rPr lang="en-US" dirty="0"/>
              <a:t>of the Bible</a:t>
            </a:r>
            <a:r>
              <a:rPr lang="en-US" dirty="0" smtClean="0"/>
              <a:t>.</a:t>
            </a:r>
          </a:p>
          <a:p>
            <a:endParaRPr lang="en-US" dirty="0"/>
          </a:p>
          <a:p>
            <a:r>
              <a:rPr lang="en-US" dirty="0" smtClean="0"/>
              <a:t>Is it worthwhile to check our practices?</a:t>
            </a:r>
            <a:endParaRPr lang="en-US" dirty="0"/>
          </a:p>
          <a:p>
            <a:endParaRPr lang="en-US" dirty="0"/>
          </a:p>
        </p:txBody>
      </p:sp>
    </p:spTree>
    <p:extLst>
      <p:ext uri="{BB962C8B-B14F-4D97-AF65-F5344CB8AC3E}">
        <p14:creationId xmlns:p14="http://schemas.microsoft.com/office/powerpoint/2010/main" val="305310237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The apostles carried out the Great Commission (Matt. 28:19-20; Mark 16:15-16).</a:t>
            </a:r>
          </a:p>
          <a:p>
            <a:endParaRPr lang="en-US" dirty="0"/>
          </a:p>
          <a:p>
            <a:r>
              <a:rPr lang="en-US" dirty="0" smtClean="0"/>
              <a:t>“Go </a:t>
            </a:r>
            <a:r>
              <a:rPr lang="en-US" dirty="0"/>
              <a:t>therefore and make disciples of all the nations</a:t>
            </a:r>
            <a:r>
              <a:rPr lang="en-US" dirty="0" smtClean="0"/>
              <a:t>,” (Matthew 28:19).</a:t>
            </a:r>
          </a:p>
          <a:p>
            <a:r>
              <a:rPr lang="en-US" dirty="0"/>
              <a:t> </a:t>
            </a:r>
            <a:r>
              <a:rPr lang="en-US" dirty="0" smtClean="0"/>
              <a:t>“Go </a:t>
            </a:r>
            <a:r>
              <a:rPr lang="en-US" dirty="0"/>
              <a:t>ye into all the world, and preach the gospel to the whole </a:t>
            </a:r>
            <a:r>
              <a:rPr lang="en-US" dirty="0" smtClean="0"/>
              <a:t>creation” (Mark 16:15).</a:t>
            </a:r>
          </a:p>
        </p:txBody>
      </p:sp>
    </p:spTree>
    <p:extLst>
      <p:ext uri="{BB962C8B-B14F-4D97-AF65-F5344CB8AC3E}">
        <p14:creationId xmlns:p14="http://schemas.microsoft.com/office/powerpoint/2010/main" val="2116669732"/>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Are these things found in our Bibles?</a:t>
            </a:r>
          </a:p>
          <a:p>
            <a:endParaRPr lang="en-US" dirty="0" smtClean="0"/>
          </a:p>
          <a:p>
            <a:pPr lvl="1"/>
            <a:r>
              <a:rPr lang="en-US" dirty="0" smtClean="0"/>
              <a:t>1. churches in the rental business?</a:t>
            </a:r>
          </a:p>
          <a:p>
            <a:pPr lvl="1"/>
            <a:r>
              <a:rPr lang="en-US" dirty="0" smtClean="0"/>
              <a:t>2. churches in the hospital business?</a:t>
            </a:r>
          </a:p>
          <a:p>
            <a:pPr lvl="1"/>
            <a:r>
              <a:rPr lang="en-US" dirty="0" smtClean="0"/>
              <a:t>3. churches running academic schools?</a:t>
            </a:r>
          </a:p>
        </p:txBody>
      </p:sp>
    </p:spTree>
    <p:extLst>
      <p:ext uri="{BB962C8B-B14F-4D97-AF65-F5344CB8AC3E}">
        <p14:creationId xmlns:p14="http://schemas.microsoft.com/office/powerpoint/2010/main" val="942087734"/>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1"/>
            <a:r>
              <a:rPr lang="en-US" dirty="0"/>
              <a:t>4. churches in world-wide </a:t>
            </a:r>
            <a:r>
              <a:rPr lang="en-US" dirty="0" smtClean="0"/>
              <a:t>welfare?</a:t>
            </a:r>
            <a:endParaRPr lang="en-US" dirty="0"/>
          </a:p>
          <a:p>
            <a:pPr lvl="1"/>
            <a:r>
              <a:rPr lang="en-US" dirty="0"/>
              <a:t>5. churches charging for </a:t>
            </a:r>
            <a:r>
              <a:rPr lang="en-US" dirty="0" smtClean="0"/>
              <a:t>seminars?</a:t>
            </a:r>
            <a:endParaRPr lang="en-US" dirty="0"/>
          </a:p>
          <a:p>
            <a:pPr lvl="1"/>
            <a:r>
              <a:rPr lang="en-US" dirty="0"/>
              <a:t>6. churches contributing to secular </a:t>
            </a:r>
            <a:r>
              <a:rPr lang="en-US" dirty="0" smtClean="0"/>
              <a:t>groups?</a:t>
            </a:r>
            <a:endParaRPr lang="en-US" dirty="0"/>
          </a:p>
          <a:p>
            <a:pPr lvl="1"/>
            <a:r>
              <a:rPr lang="en-US" dirty="0"/>
              <a:t>7. Sponsoring recreational </a:t>
            </a:r>
            <a:r>
              <a:rPr lang="en-US" dirty="0" smtClean="0"/>
              <a:t>activities?</a:t>
            </a:r>
            <a:endParaRPr lang="en-US" dirty="0"/>
          </a:p>
          <a:p>
            <a:endParaRPr lang="en-US" dirty="0"/>
          </a:p>
        </p:txBody>
      </p:sp>
    </p:spTree>
    <p:extLst>
      <p:ext uri="{BB962C8B-B14F-4D97-AF65-F5344CB8AC3E}">
        <p14:creationId xmlns:p14="http://schemas.microsoft.com/office/powerpoint/2010/main" val="2536087441"/>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What about </a:t>
            </a:r>
            <a:r>
              <a:rPr lang="en-US" b="1" i="1" dirty="0" smtClean="0">
                <a:solidFill>
                  <a:srgbClr val="FFFFFF"/>
                </a:solidFill>
              </a:rPr>
              <a:t>“</a:t>
            </a:r>
            <a:r>
              <a:rPr lang="en-US" b="1" i="1" dirty="0" err="1" smtClean="0">
                <a:solidFill>
                  <a:srgbClr val="FFFFFF"/>
                </a:solidFill>
              </a:rPr>
              <a:t>para</a:t>
            </a:r>
            <a:r>
              <a:rPr lang="en-US" b="1" i="1" dirty="0" smtClean="0">
                <a:solidFill>
                  <a:srgbClr val="FFFFFF"/>
                </a:solidFill>
              </a:rPr>
              <a:t>-church” </a:t>
            </a:r>
            <a:r>
              <a:rPr lang="en-US" dirty="0" smtClean="0"/>
              <a:t>organizations?</a:t>
            </a:r>
          </a:p>
          <a:p>
            <a:endParaRPr lang="en-US" dirty="0"/>
          </a:p>
          <a:p>
            <a:r>
              <a:rPr lang="en-US" dirty="0" smtClean="0"/>
              <a:t>1.  Radio station in Alaska?</a:t>
            </a:r>
          </a:p>
          <a:p>
            <a:r>
              <a:rPr lang="en-US" dirty="0" smtClean="0"/>
              <a:t>2.  Preachers school in India?</a:t>
            </a:r>
          </a:p>
          <a:p>
            <a:r>
              <a:rPr lang="en-US" dirty="0" smtClean="0"/>
              <a:t>3.  Adoption agency in CO?</a:t>
            </a:r>
          </a:p>
          <a:p>
            <a:r>
              <a:rPr lang="en-US" dirty="0" smtClean="0"/>
              <a:t>4.  </a:t>
            </a:r>
            <a:r>
              <a:rPr lang="en-US" dirty="0" err="1" smtClean="0"/>
              <a:t>Childrens</a:t>
            </a:r>
            <a:r>
              <a:rPr lang="en-US" dirty="0" smtClean="0"/>
              <a:t> home in TX?</a:t>
            </a:r>
          </a:p>
          <a:p>
            <a:r>
              <a:rPr lang="en-US" dirty="0" smtClean="0"/>
              <a:t>5.  High school in Africa?</a:t>
            </a:r>
          </a:p>
          <a:p>
            <a:r>
              <a:rPr lang="en-US" dirty="0" smtClean="0"/>
              <a:t>6.  Hospital in Africa?</a:t>
            </a:r>
            <a:endParaRPr lang="en-US" dirty="0"/>
          </a:p>
        </p:txBody>
      </p:sp>
    </p:spTree>
    <p:extLst>
      <p:ext uri="{BB962C8B-B14F-4D97-AF65-F5344CB8AC3E}">
        <p14:creationId xmlns:p14="http://schemas.microsoft.com/office/powerpoint/2010/main" val="644869032"/>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These all are doing good works.</a:t>
            </a:r>
          </a:p>
          <a:p>
            <a:r>
              <a:rPr lang="en-US" dirty="0" smtClean="0"/>
              <a:t>These all are owned by Christians.</a:t>
            </a:r>
          </a:p>
          <a:p>
            <a:r>
              <a:rPr lang="en-US" dirty="0"/>
              <a:t>A</a:t>
            </a:r>
            <a:r>
              <a:rPr lang="en-US" dirty="0" smtClean="0"/>
              <a:t>re these works the works our Lord expects His church to do</a:t>
            </a:r>
            <a:r>
              <a:rPr lang="en-US" dirty="0"/>
              <a:t>?</a:t>
            </a:r>
            <a:endParaRPr lang="en-US" dirty="0" smtClean="0"/>
          </a:p>
          <a:p>
            <a:r>
              <a:rPr lang="en-US" dirty="0" smtClean="0"/>
              <a:t>These all are secular organizations.</a:t>
            </a:r>
          </a:p>
          <a:p>
            <a:endParaRPr lang="en-US" dirty="0"/>
          </a:p>
        </p:txBody>
      </p:sp>
    </p:spTree>
    <p:extLst>
      <p:ext uri="{BB962C8B-B14F-4D97-AF65-F5344CB8AC3E}">
        <p14:creationId xmlns:p14="http://schemas.microsoft.com/office/powerpoint/2010/main" val="3481170091"/>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Does </a:t>
            </a:r>
            <a:r>
              <a:rPr lang="en-US" i="1" dirty="0"/>
              <a:t>Acts of the Apostles </a:t>
            </a:r>
            <a:r>
              <a:rPr lang="en-US" dirty="0"/>
              <a:t>show churches can support secular groups?</a:t>
            </a:r>
          </a:p>
          <a:p>
            <a:endParaRPr lang="en-US" dirty="0"/>
          </a:p>
        </p:txBody>
      </p:sp>
    </p:spTree>
    <p:extLst>
      <p:ext uri="{BB962C8B-B14F-4D97-AF65-F5344CB8AC3E}">
        <p14:creationId xmlns:p14="http://schemas.microsoft.com/office/powerpoint/2010/main" val="4141991077"/>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Respect for God’s Word involves 2 things.</a:t>
            </a:r>
          </a:p>
          <a:p>
            <a:endParaRPr lang="en-US" dirty="0"/>
          </a:p>
          <a:p>
            <a:r>
              <a:rPr lang="en-US" dirty="0" smtClean="0"/>
              <a:t>1. What does the Book </a:t>
            </a:r>
            <a:r>
              <a:rPr lang="en-US" b="1" i="1" dirty="0" smtClean="0">
                <a:solidFill>
                  <a:srgbClr val="FFFFFF"/>
                </a:solidFill>
              </a:rPr>
              <a:t>say</a:t>
            </a:r>
            <a:r>
              <a:rPr lang="en-US" dirty="0" smtClean="0"/>
              <a:t>?</a:t>
            </a:r>
          </a:p>
          <a:p>
            <a:r>
              <a:rPr lang="en-US" dirty="0" smtClean="0"/>
              <a:t>2. What does the Book </a:t>
            </a:r>
            <a:r>
              <a:rPr lang="en-US" b="1" i="1" dirty="0" smtClean="0">
                <a:solidFill>
                  <a:srgbClr val="FFFFFF"/>
                </a:solidFill>
              </a:rPr>
              <a:t>not say</a:t>
            </a:r>
            <a:r>
              <a:rPr lang="en-US" dirty="0" smtClean="0"/>
              <a:t>?</a:t>
            </a:r>
            <a:endParaRPr lang="en-US" dirty="0"/>
          </a:p>
        </p:txBody>
      </p:sp>
    </p:spTree>
    <p:extLst>
      <p:ext uri="{BB962C8B-B14F-4D97-AF65-F5344CB8AC3E}">
        <p14:creationId xmlns:p14="http://schemas.microsoft.com/office/powerpoint/2010/main" val="1515091285"/>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God’s silence is deafening.</a:t>
            </a:r>
          </a:p>
          <a:p>
            <a:endParaRPr lang="en-US" dirty="0" smtClean="0"/>
          </a:p>
          <a:p>
            <a:r>
              <a:rPr lang="en-US" dirty="0" smtClean="0"/>
              <a:t>“For </a:t>
            </a:r>
            <a:r>
              <a:rPr lang="en-US" dirty="0"/>
              <a:t>unto which of the angels said he at any time, Thou art my Son, This day have I begotten thee? and again, I will be to him a Father, And he shall be to me a Son</a:t>
            </a:r>
            <a:r>
              <a:rPr lang="en-US" dirty="0" smtClean="0"/>
              <a:t>?” (Hebrews 1:5). </a:t>
            </a:r>
            <a:endParaRPr lang="en-US" dirty="0"/>
          </a:p>
        </p:txBody>
      </p:sp>
    </p:spTree>
    <p:extLst>
      <p:ext uri="{BB962C8B-B14F-4D97-AF65-F5344CB8AC3E}">
        <p14:creationId xmlns:p14="http://schemas.microsoft.com/office/powerpoint/2010/main" val="536093725"/>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Therefore no angel is the “heir of all things,” nor has the “more excellent name,” nor is “begotten,” nor is the “Son” (Hebrews 1:1-4).</a:t>
            </a:r>
            <a:endParaRPr lang="en-US" dirty="0"/>
          </a:p>
        </p:txBody>
      </p:sp>
    </p:spTree>
    <p:extLst>
      <p:ext uri="{BB962C8B-B14F-4D97-AF65-F5344CB8AC3E}">
        <p14:creationId xmlns:p14="http://schemas.microsoft.com/office/powerpoint/2010/main" val="457310376"/>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“For it is evident that our Lord hath sprung out of Judah; as to which tribe Moses </a:t>
            </a:r>
            <a:r>
              <a:rPr lang="en-US" dirty="0" err="1"/>
              <a:t>spake</a:t>
            </a:r>
            <a:r>
              <a:rPr lang="en-US" dirty="0"/>
              <a:t> nothing concerning priests” (Hebrews 7:14)</a:t>
            </a:r>
            <a:r>
              <a:rPr lang="en-US" dirty="0" smtClean="0"/>
              <a:t>.</a:t>
            </a:r>
          </a:p>
          <a:p>
            <a:endParaRPr lang="en-US" dirty="0"/>
          </a:p>
          <a:p>
            <a:r>
              <a:rPr lang="en-US" dirty="0" smtClean="0"/>
              <a:t>Therefore the priesthood of Jesus was not according to Moses’ Law.</a:t>
            </a:r>
            <a:endParaRPr lang="en-US" dirty="0"/>
          </a:p>
          <a:p>
            <a:endParaRPr lang="en-US" dirty="0"/>
          </a:p>
        </p:txBody>
      </p:sp>
    </p:spTree>
    <p:extLst>
      <p:ext uri="{BB962C8B-B14F-4D97-AF65-F5344CB8AC3E}">
        <p14:creationId xmlns:p14="http://schemas.microsoft.com/office/powerpoint/2010/main" val="3213564706"/>
      </p:ext>
    </p:extLst>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Thus God’s silence is to be respected.  </a:t>
            </a:r>
            <a:endParaRPr lang="en-US" dirty="0"/>
          </a:p>
          <a:p>
            <a:endParaRPr lang="en-US" dirty="0" smtClean="0"/>
          </a:p>
          <a:p>
            <a:r>
              <a:rPr lang="en-US" dirty="0" smtClean="0"/>
              <a:t>God’s silence is authoritative.</a:t>
            </a:r>
          </a:p>
          <a:p>
            <a:endParaRPr lang="en-US" dirty="0"/>
          </a:p>
          <a:p>
            <a:r>
              <a:rPr lang="en-US" dirty="0" smtClean="0"/>
              <a:t>One must respect what God says, and what God chooses not to say.</a:t>
            </a:r>
            <a:endParaRPr lang="en-US" dirty="0"/>
          </a:p>
        </p:txBody>
      </p:sp>
    </p:spTree>
    <p:extLst>
      <p:ext uri="{BB962C8B-B14F-4D97-AF65-F5344CB8AC3E}">
        <p14:creationId xmlns:p14="http://schemas.microsoft.com/office/powerpoint/2010/main" val="75008056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Acts is a record of how they went about it.</a:t>
            </a:r>
          </a:p>
          <a:p>
            <a:r>
              <a:rPr lang="en-US" dirty="0"/>
              <a:t>Acts is a record of what the Lord expects churches to do</a:t>
            </a:r>
            <a:r>
              <a:rPr lang="en-US" dirty="0" smtClean="0"/>
              <a:t>.</a:t>
            </a:r>
          </a:p>
          <a:p>
            <a:endParaRPr lang="en-US" dirty="0"/>
          </a:p>
          <a:p>
            <a:r>
              <a:rPr lang="en-US" dirty="0"/>
              <a:t>3 things of </a:t>
            </a:r>
            <a:r>
              <a:rPr lang="en-US" dirty="0" smtClean="0"/>
              <a:t>note.</a:t>
            </a:r>
            <a:endParaRPr lang="en-US" dirty="0"/>
          </a:p>
        </p:txBody>
      </p:sp>
    </p:spTree>
    <p:extLst>
      <p:ext uri="{BB962C8B-B14F-4D97-AF65-F5344CB8AC3E}">
        <p14:creationId xmlns:p14="http://schemas.microsoft.com/office/powerpoint/2010/main" val="2620990690"/>
      </p:ext>
    </p:extLst>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Jesus instructions were:</a:t>
            </a:r>
          </a:p>
          <a:p>
            <a:endParaRPr lang="en-US" dirty="0" smtClean="0"/>
          </a:p>
          <a:p>
            <a:r>
              <a:rPr lang="en-US" dirty="0" smtClean="0"/>
              <a:t>“.. .teaching </a:t>
            </a:r>
            <a:r>
              <a:rPr lang="en-US" dirty="0"/>
              <a:t>them to observe all things whatsoever I commanded </a:t>
            </a:r>
            <a:r>
              <a:rPr lang="en-US" dirty="0" smtClean="0"/>
              <a:t>you”</a:t>
            </a:r>
          </a:p>
          <a:p>
            <a:r>
              <a:rPr lang="en-US" dirty="0" smtClean="0"/>
              <a:t>(Matthew 28:20).</a:t>
            </a:r>
          </a:p>
        </p:txBody>
      </p:sp>
    </p:spTree>
    <p:extLst>
      <p:ext uri="{BB962C8B-B14F-4D97-AF65-F5344CB8AC3E}">
        <p14:creationId xmlns:p14="http://schemas.microsoft.com/office/powerpoint/2010/main" val="3223392462"/>
      </p:ext>
    </p:extLst>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Thus anything the apostles taught was what Jesus commanded</a:t>
            </a:r>
            <a:r>
              <a:rPr lang="en-US" dirty="0" smtClean="0"/>
              <a:t>.</a:t>
            </a:r>
          </a:p>
          <a:p>
            <a:endParaRPr lang="en-US" dirty="0"/>
          </a:p>
          <a:p>
            <a:r>
              <a:rPr lang="en-US" dirty="0"/>
              <a:t>Churches will be like the primitive church if we follow the same admonition.</a:t>
            </a:r>
          </a:p>
          <a:p>
            <a:endParaRPr lang="en-US" dirty="0"/>
          </a:p>
        </p:txBody>
      </p:sp>
    </p:spTree>
    <p:extLst>
      <p:ext uri="{BB962C8B-B14F-4D97-AF65-F5344CB8AC3E}">
        <p14:creationId xmlns:p14="http://schemas.microsoft.com/office/powerpoint/2010/main" val="1565461803"/>
      </p:ext>
    </p:extLst>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Lord’s church </a:t>
            </a:r>
            <a:r>
              <a:rPr lang="en-US" b="1" i="1" dirty="0" smtClean="0">
                <a:solidFill>
                  <a:srgbClr val="FFFFFF"/>
                </a:solidFill>
              </a:rPr>
              <a:t>TEACHES.</a:t>
            </a:r>
          </a:p>
          <a:p>
            <a:endParaRPr lang="en-US" b="1" i="1" dirty="0">
              <a:solidFill>
                <a:srgbClr val="FFFFFF"/>
              </a:solidFill>
            </a:endParaRPr>
          </a:p>
          <a:p>
            <a:r>
              <a:rPr lang="en-US" dirty="0" smtClean="0"/>
              <a:t>The Lord’s church </a:t>
            </a:r>
            <a:r>
              <a:rPr lang="en-US" b="1" i="1" dirty="0" smtClean="0">
                <a:solidFill>
                  <a:srgbClr val="FFFFFF"/>
                </a:solidFill>
              </a:rPr>
              <a:t>EDIFIES.</a:t>
            </a:r>
          </a:p>
          <a:p>
            <a:endParaRPr lang="en-US" dirty="0"/>
          </a:p>
          <a:p>
            <a:r>
              <a:rPr lang="en-US" dirty="0" smtClean="0"/>
              <a:t>The Lord’s church </a:t>
            </a:r>
            <a:r>
              <a:rPr lang="en-US" b="1" i="1" dirty="0" smtClean="0">
                <a:solidFill>
                  <a:srgbClr val="FFFFFF"/>
                </a:solidFill>
              </a:rPr>
              <a:t>HELPS.</a:t>
            </a:r>
            <a:endParaRPr lang="en-US" b="1" i="1" dirty="0">
              <a:solidFill>
                <a:srgbClr val="FFFFFF"/>
              </a:solidFill>
            </a:endParaRPr>
          </a:p>
        </p:txBody>
      </p:sp>
    </p:spTree>
    <p:extLst>
      <p:ext uri="{BB962C8B-B14F-4D97-AF65-F5344CB8AC3E}">
        <p14:creationId xmlns:p14="http://schemas.microsoft.com/office/powerpoint/2010/main" val="1758644603"/>
      </p:ext>
    </p:extLst>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Or, if you want the old fashioned terms:</a:t>
            </a:r>
          </a:p>
          <a:p>
            <a:endParaRPr lang="en-US" dirty="0"/>
          </a:p>
          <a:p>
            <a:r>
              <a:rPr lang="en-US" dirty="0" smtClean="0"/>
              <a:t>EVANGELIZATION</a:t>
            </a:r>
          </a:p>
          <a:p>
            <a:endParaRPr lang="en-US" dirty="0"/>
          </a:p>
          <a:p>
            <a:r>
              <a:rPr lang="en-US" dirty="0" smtClean="0"/>
              <a:t>EDIFICATION</a:t>
            </a:r>
          </a:p>
          <a:p>
            <a:endParaRPr lang="en-US" dirty="0"/>
          </a:p>
          <a:p>
            <a:r>
              <a:rPr lang="en-US" dirty="0" smtClean="0"/>
              <a:t>BENEVOLENCE</a:t>
            </a:r>
            <a:endParaRPr lang="en-US" dirty="0"/>
          </a:p>
        </p:txBody>
      </p:sp>
    </p:spTree>
    <p:extLst>
      <p:ext uri="{BB962C8B-B14F-4D97-AF65-F5344CB8AC3E}">
        <p14:creationId xmlns:p14="http://schemas.microsoft.com/office/powerpoint/2010/main" val="248119801"/>
      </p:ext>
    </p:extLst>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If students stay with an accurate orbit of </a:t>
            </a:r>
            <a:r>
              <a:rPr lang="en-US" i="1" dirty="0" smtClean="0"/>
              <a:t>Acts of the Apostles </a:t>
            </a:r>
            <a:r>
              <a:rPr lang="en-US" dirty="0" smtClean="0"/>
              <a:t>there will be no other works done by churches of Christ.</a:t>
            </a:r>
          </a:p>
          <a:p>
            <a:endParaRPr lang="en-US" dirty="0"/>
          </a:p>
        </p:txBody>
      </p:sp>
    </p:spTree>
    <p:extLst>
      <p:ext uri="{BB962C8B-B14F-4D97-AF65-F5344CB8AC3E}">
        <p14:creationId xmlns:p14="http://schemas.microsoft.com/office/powerpoint/2010/main" val="210385154"/>
      </p:ext>
    </p:extLst>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a:t>Unto Him be glory in the church!</a:t>
            </a:r>
          </a:p>
          <a:p>
            <a:endParaRPr lang="en-US" dirty="0"/>
          </a:p>
          <a:p>
            <a:r>
              <a:rPr lang="en-US" dirty="0"/>
              <a:t>The churches of Christ salute you!</a:t>
            </a:r>
          </a:p>
          <a:p>
            <a:endParaRPr lang="en-US" dirty="0"/>
          </a:p>
        </p:txBody>
      </p:sp>
    </p:spTree>
    <p:extLst>
      <p:ext uri="{BB962C8B-B14F-4D97-AF65-F5344CB8AC3E}">
        <p14:creationId xmlns:p14="http://schemas.microsoft.com/office/powerpoint/2010/main" val="362821338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1. The apostles were to </a:t>
            </a:r>
            <a:r>
              <a:rPr lang="en-US" b="1" i="1" dirty="0" smtClean="0"/>
              <a:t>remember.</a:t>
            </a:r>
          </a:p>
          <a:p>
            <a:endParaRPr lang="en-US" dirty="0"/>
          </a:p>
          <a:p>
            <a:r>
              <a:rPr lang="en-US" dirty="0" smtClean="0"/>
              <a:t>“But </a:t>
            </a:r>
            <a:r>
              <a:rPr lang="en-US" dirty="0"/>
              <a:t>these things have I spoken unto you, that when their hour is come, ye may remember them, how that I told you. And these things I said not unto you from the beginning, because I was with </a:t>
            </a:r>
            <a:r>
              <a:rPr lang="en-US" dirty="0" smtClean="0"/>
              <a:t>you” (John 16:4).</a:t>
            </a:r>
            <a:endParaRPr lang="en-US" dirty="0"/>
          </a:p>
        </p:txBody>
      </p:sp>
    </p:spTree>
    <p:extLst>
      <p:ext uri="{BB962C8B-B14F-4D97-AF65-F5344CB8AC3E}">
        <p14:creationId xmlns:p14="http://schemas.microsoft.com/office/powerpoint/2010/main" val="418264985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smtClean="0"/>
              <a:t>2. They were to </a:t>
            </a:r>
            <a:r>
              <a:rPr lang="en-US" b="1" i="1" dirty="0" smtClean="0">
                <a:solidFill>
                  <a:srgbClr val="FFFFFF"/>
                </a:solidFill>
              </a:rPr>
              <a:t>bear witness </a:t>
            </a:r>
            <a:r>
              <a:rPr lang="en-US" dirty="0" smtClean="0"/>
              <a:t>of the Christ.</a:t>
            </a:r>
          </a:p>
          <a:p>
            <a:endParaRPr lang="en-US" dirty="0"/>
          </a:p>
          <a:p>
            <a:r>
              <a:rPr lang="en-US" dirty="0" smtClean="0"/>
              <a:t>“But </a:t>
            </a:r>
            <a:r>
              <a:rPr lang="en-US" dirty="0"/>
              <a:t>when the Comforter is come, whom I will send unto you from the Father, even the Spirit of truth, which </a:t>
            </a:r>
            <a:r>
              <a:rPr lang="en-US" dirty="0" err="1"/>
              <a:t>proceedeth</a:t>
            </a:r>
            <a:r>
              <a:rPr lang="en-US" dirty="0"/>
              <a:t> from the Father, he shall bear witness of me: 27 and ye also bear witness, because ye have been with me from the </a:t>
            </a:r>
            <a:r>
              <a:rPr lang="en-US" dirty="0" smtClean="0"/>
              <a:t>beginning” (John 15:26-27).</a:t>
            </a:r>
            <a:endParaRPr lang="en-US" dirty="0"/>
          </a:p>
        </p:txBody>
      </p:sp>
    </p:spTree>
    <p:extLst>
      <p:ext uri="{BB962C8B-B14F-4D97-AF65-F5344CB8AC3E}">
        <p14:creationId xmlns:p14="http://schemas.microsoft.com/office/powerpoint/2010/main" val="286241992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3. The apostles would be </a:t>
            </a:r>
            <a:r>
              <a:rPr lang="en-US" b="1" i="1" dirty="0" smtClean="0">
                <a:solidFill>
                  <a:srgbClr val="FFFFFF"/>
                </a:solidFill>
              </a:rPr>
              <a:t>guided into all truth.</a:t>
            </a:r>
          </a:p>
          <a:p>
            <a:endParaRPr lang="en-US" dirty="0"/>
          </a:p>
          <a:p>
            <a:r>
              <a:rPr lang="en-US" dirty="0" smtClean="0"/>
              <a:t>“But </a:t>
            </a:r>
            <a:r>
              <a:rPr lang="en-US" dirty="0"/>
              <a:t>the Comforter, even the Holy Spirit, whom the Father will send in my name, he shall teach you all things, and bring to your remembrance all that I said unto </a:t>
            </a:r>
            <a:r>
              <a:rPr lang="en-US" dirty="0" smtClean="0"/>
              <a:t>you” (John 14:26). </a:t>
            </a:r>
            <a:endParaRPr lang="en-US" dirty="0"/>
          </a:p>
        </p:txBody>
      </p:sp>
    </p:spTree>
    <p:extLst>
      <p:ext uri="{BB962C8B-B14F-4D97-AF65-F5344CB8AC3E}">
        <p14:creationId xmlns:p14="http://schemas.microsoft.com/office/powerpoint/2010/main" val="320407366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762</TotalTime>
  <Words>2618</Words>
  <Application>Microsoft Macintosh PowerPoint</Application>
  <PresentationFormat>On-screen Show (4:3)</PresentationFormat>
  <Paragraphs>231</Paragraphs>
  <Slides>65</Slides>
  <Notes>0</Notes>
  <HiddenSlides>0</HiddenSlides>
  <MMClips>0</MMClips>
  <ScaleCrop>false</ScaleCrop>
  <HeadingPairs>
    <vt:vector size="4" baseType="variant">
      <vt:variant>
        <vt:lpstr>Theme</vt:lpstr>
      </vt:variant>
      <vt:variant>
        <vt:i4>1</vt:i4>
      </vt:variant>
      <vt:variant>
        <vt:lpstr>Slide Titles</vt:lpstr>
      </vt:variant>
      <vt:variant>
        <vt:i4>65</vt:i4>
      </vt:variant>
    </vt:vector>
  </HeadingPairs>
  <TitlesOfParts>
    <vt:vector size="66" baseType="lpstr">
      <vt:lpstr>Default Theme</vt:lpstr>
      <vt:lpstr>LESSON 13  ACTS: SCRIPTURAL WORK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1. The Lost Were Taught.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The Saints Were Edified.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The Needy Were Helped.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Conclusion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13  ACTS: SCRIPTURAL WORK</dc:title>
  <dc:creator>Royl</dc:creator>
  <cp:lastModifiedBy>Royl</cp:lastModifiedBy>
  <cp:revision>42</cp:revision>
  <dcterms:created xsi:type="dcterms:W3CDTF">2016-11-25T12:16:07Z</dcterms:created>
  <dcterms:modified xsi:type="dcterms:W3CDTF">2017-04-07T11:01:12Z</dcterms:modified>
</cp:coreProperties>
</file>