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80" r:id="rId4"/>
    <p:sldId id="258" r:id="rId5"/>
    <p:sldId id="259" r:id="rId6"/>
    <p:sldId id="284" r:id="rId7"/>
    <p:sldId id="285" r:id="rId8"/>
    <p:sldId id="286" r:id="rId9"/>
    <p:sldId id="260" r:id="rId10"/>
    <p:sldId id="287" r:id="rId11"/>
    <p:sldId id="288" r:id="rId12"/>
    <p:sldId id="261" r:id="rId13"/>
    <p:sldId id="300" r:id="rId14"/>
    <p:sldId id="289" r:id="rId15"/>
    <p:sldId id="290" r:id="rId16"/>
    <p:sldId id="291" r:id="rId17"/>
    <p:sldId id="292" r:id="rId18"/>
    <p:sldId id="263" r:id="rId19"/>
    <p:sldId id="293" r:id="rId20"/>
    <p:sldId id="294" r:id="rId21"/>
    <p:sldId id="295" r:id="rId22"/>
    <p:sldId id="296" r:id="rId23"/>
    <p:sldId id="297" r:id="rId24"/>
    <p:sldId id="298" r:id="rId25"/>
    <p:sldId id="299" r:id="rId26"/>
    <p:sldId id="264" r:id="rId27"/>
    <p:sldId id="265" r:id="rId28"/>
    <p:sldId id="266" r:id="rId29"/>
    <p:sldId id="302" r:id="rId30"/>
    <p:sldId id="303" r:id="rId31"/>
    <p:sldId id="267" r:id="rId32"/>
    <p:sldId id="268" r:id="rId33"/>
    <p:sldId id="269" r:id="rId34"/>
    <p:sldId id="281" r:id="rId35"/>
    <p:sldId id="282" r:id="rId36"/>
    <p:sldId id="270" r:id="rId37"/>
    <p:sldId id="271" r:id="rId38"/>
    <p:sldId id="272" r:id="rId39"/>
    <p:sldId id="273" r:id="rId40"/>
    <p:sldId id="274" r:id="rId41"/>
    <p:sldId id="304" r:id="rId42"/>
    <p:sldId id="276" r:id="rId43"/>
    <p:sldId id="278" r:id="rId44"/>
    <p:sldId id="279" r:id="rId45"/>
    <p:sldId id="283" r:id="rId4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9" d="100"/>
          <a:sy n="89" d="100"/>
        </p:scale>
        <p:origin x="-15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slide" Target="slides/slide45.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3/28/2017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3/28/2017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3/28/2017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3/28/2017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3/28/2017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6</a:t>
            </a:r>
            <a:br>
              <a:rPr lang="en-US" dirty="0" smtClean="0"/>
            </a:br>
            <a:r>
              <a:rPr lang="en-US" dirty="0"/>
              <a:t/>
            </a:r>
            <a:br>
              <a:rPr lang="en-US" dirty="0"/>
            </a:br>
            <a:r>
              <a:rPr lang="en-US" dirty="0" smtClean="0"/>
              <a:t>COMMITTED CONVERSIONS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1883307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342900" lvl="1" indent="-342900">
              <a:buFont typeface="Arial"/>
              <a:buChar char="•"/>
            </a:pPr>
            <a:r>
              <a:rPr lang="en-US" sz="3200" dirty="0"/>
              <a:t>Went early to the </a:t>
            </a:r>
            <a:r>
              <a:rPr lang="en-US" sz="3200" dirty="0" smtClean="0"/>
              <a:t>tomb. </a:t>
            </a:r>
          </a:p>
          <a:p>
            <a:pPr marL="342900" lvl="1" indent="-342900">
              <a:buFont typeface="Arial"/>
              <a:buChar char="•"/>
            </a:pPr>
            <a:endParaRPr lang="en-US" sz="3200" dirty="0"/>
          </a:p>
          <a:p>
            <a:pPr marL="342900" lvl="1" indent="-342900">
              <a:buFont typeface="Arial"/>
              <a:buChar char="•"/>
            </a:pPr>
            <a:r>
              <a:rPr lang="en-US" sz="3200" dirty="0" smtClean="0"/>
              <a:t>“Now </a:t>
            </a:r>
            <a:r>
              <a:rPr lang="en-US" sz="3200" dirty="0"/>
              <a:t>late on the </a:t>
            </a:r>
            <a:r>
              <a:rPr lang="en-US" sz="3200" dirty="0" err="1"/>
              <a:t>sabbath</a:t>
            </a:r>
            <a:r>
              <a:rPr lang="en-US" sz="3200" dirty="0"/>
              <a:t> day, as it began to dawn toward the first day of the week, came Mary Magdalene and the other Mary to see the </a:t>
            </a:r>
            <a:r>
              <a:rPr lang="en-US" sz="3200" dirty="0" err="1" smtClean="0"/>
              <a:t>sepulchre</a:t>
            </a:r>
            <a:r>
              <a:rPr lang="en-US" sz="3200" dirty="0" smtClean="0"/>
              <a:t>” </a:t>
            </a:r>
            <a:r>
              <a:rPr lang="en-US" sz="3200" dirty="0"/>
              <a:t>(</a:t>
            </a:r>
            <a:r>
              <a:rPr lang="en-US" sz="3200" dirty="0" smtClean="0"/>
              <a:t>Matthew </a:t>
            </a:r>
            <a:r>
              <a:rPr lang="en-US" sz="3200" dirty="0"/>
              <a:t>28:1).</a:t>
            </a:r>
          </a:p>
          <a:p>
            <a:endParaRPr lang="en-US" dirty="0"/>
          </a:p>
        </p:txBody>
      </p:sp>
    </p:spTree>
    <p:extLst>
      <p:ext uri="{BB962C8B-B14F-4D97-AF65-F5344CB8AC3E}">
        <p14:creationId xmlns:p14="http://schemas.microsoft.com/office/powerpoint/2010/main" val="203986763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342900" lvl="1" indent="-342900">
              <a:buFont typeface="Arial"/>
              <a:buChar char="•"/>
            </a:pPr>
            <a:r>
              <a:rPr lang="en-US" sz="3200" dirty="0"/>
              <a:t>Loyally present with the </a:t>
            </a:r>
            <a:r>
              <a:rPr lang="en-US" sz="3200" dirty="0" smtClean="0"/>
              <a:t>120.</a:t>
            </a:r>
          </a:p>
          <a:p>
            <a:pPr marL="342900" lvl="1" indent="-342900">
              <a:buFont typeface="Arial"/>
              <a:buChar char="•"/>
            </a:pPr>
            <a:endParaRPr lang="en-US" sz="3200" dirty="0"/>
          </a:p>
          <a:p>
            <a:pPr marL="342900" lvl="1" indent="-342900">
              <a:buFont typeface="Arial"/>
              <a:buChar char="•"/>
            </a:pPr>
            <a:r>
              <a:rPr lang="en-US" sz="3200" dirty="0" smtClean="0"/>
              <a:t>“These </a:t>
            </a:r>
            <a:r>
              <a:rPr lang="en-US" sz="3200" dirty="0"/>
              <a:t>all with one accord continued </a:t>
            </a:r>
            <a:r>
              <a:rPr lang="en-US" sz="3200" dirty="0" err="1"/>
              <a:t>stedfastly</a:t>
            </a:r>
            <a:r>
              <a:rPr lang="en-US" sz="3200" dirty="0"/>
              <a:t> in prayer, with the women, and Mary the mother of Jesus, and with his </a:t>
            </a:r>
            <a:r>
              <a:rPr lang="en-US" sz="3200" dirty="0" smtClean="0"/>
              <a:t>brethren” (</a:t>
            </a:r>
            <a:r>
              <a:rPr lang="en-US" sz="3200" dirty="0"/>
              <a:t>Acts 1:14).</a:t>
            </a:r>
          </a:p>
          <a:p>
            <a:endParaRPr lang="en-US" dirty="0"/>
          </a:p>
        </p:txBody>
      </p:sp>
    </p:spTree>
    <p:extLst>
      <p:ext uri="{BB962C8B-B14F-4D97-AF65-F5344CB8AC3E}">
        <p14:creationId xmlns:p14="http://schemas.microsoft.com/office/powerpoint/2010/main" val="240095231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1"/>
            <a:r>
              <a:rPr lang="en-US" sz="3200" dirty="0" smtClean="0"/>
              <a:t>Staunchly committed and supportive.</a:t>
            </a:r>
          </a:p>
          <a:p>
            <a:pPr lvl="1"/>
            <a:r>
              <a:rPr lang="en-US" sz="3200" dirty="0" smtClean="0"/>
              <a:t>Even  had a special prayer meeting: </a:t>
            </a:r>
            <a:endParaRPr lang="en-US" sz="3200" dirty="0"/>
          </a:p>
          <a:p>
            <a:pPr lvl="1"/>
            <a:endParaRPr lang="en-US" sz="3200" dirty="0" smtClean="0"/>
          </a:p>
          <a:p>
            <a:pPr marL="457200" lvl="1" indent="0">
              <a:buNone/>
            </a:pPr>
            <a:r>
              <a:rPr lang="en-US" sz="3200" dirty="0" smtClean="0"/>
              <a:t>“And </a:t>
            </a:r>
            <a:r>
              <a:rPr lang="en-US" sz="3200" dirty="0"/>
              <a:t>when he had considered the thing, he came to the house of Mary the mother of John whose surname was Mark; where many were gathered together and were </a:t>
            </a:r>
            <a:r>
              <a:rPr lang="en-US" sz="3200" dirty="0" smtClean="0"/>
              <a:t>praying” </a:t>
            </a:r>
            <a:r>
              <a:rPr lang="en-US" sz="3200" dirty="0"/>
              <a:t>(</a:t>
            </a:r>
            <a:r>
              <a:rPr lang="en-US" sz="3200" dirty="0" smtClean="0"/>
              <a:t>Acts 12:12).</a:t>
            </a:r>
            <a:endParaRPr lang="en-US" sz="3200" dirty="0"/>
          </a:p>
        </p:txBody>
      </p:sp>
    </p:spTree>
    <p:extLst>
      <p:ext uri="{BB962C8B-B14F-4D97-AF65-F5344CB8AC3E}">
        <p14:creationId xmlns:p14="http://schemas.microsoft.com/office/powerpoint/2010/main" val="428257408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Some disciples showed up that were surprising.</a:t>
            </a:r>
            <a:endParaRPr lang="en-US" dirty="0"/>
          </a:p>
        </p:txBody>
      </p:sp>
    </p:spTree>
    <p:extLst>
      <p:ext uri="{BB962C8B-B14F-4D97-AF65-F5344CB8AC3E}">
        <p14:creationId xmlns:p14="http://schemas.microsoft.com/office/powerpoint/2010/main" val="241479382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dirty="0" smtClean="0"/>
              <a:t>“And </a:t>
            </a:r>
            <a:r>
              <a:rPr lang="en-US" dirty="0"/>
              <a:t>after these things Joseph of </a:t>
            </a:r>
            <a:r>
              <a:rPr lang="en-US" dirty="0" err="1"/>
              <a:t>Arimathaea</a:t>
            </a:r>
            <a:r>
              <a:rPr lang="en-US" dirty="0"/>
              <a:t>, being a disciple of Jesus, but secretly for fear of the Jews, asked of Pilate that he might take away the body of Jesus: and Pilate gave him leave. He came therefore, and took away his </a:t>
            </a:r>
            <a:r>
              <a:rPr lang="en-US" dirty="0" smtClean="0"/>
              <a:t>body…” </a:t>
            </a:r>
            <a:endParaRPr lang="en-US" dirty="0"/>
          </a:p>
        </p:txBody>
      </p:sp>
    </p:spTree>
    <p:extLst>
      <p:ext uri="{BB962C8B-B14F-4D97-AF65-F5344CB8AC3E}">
        <p14:creationId xmlns:p14="http://schemas.microsoft.com/office/powerpoint/2010/main" val="209562390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dirty="0" smtClean="0"/>
              <a:t>“…And </a:t>
            </a:r>
            <a:r>
              <a:rPr lang="en-US" dirty="0"/>
              <a:t>there came also Nicodemus, he who at the first came to him by night, bringing a mixture of myrrh and aloes, about a hundred </a:t>
            </a:r>
            <a:r>
              <a:rPr lang="en-US" dirty="0" smtClean="0"/>
              <a:t>pounds…” </a:t>
            </a:r>
            <a:endParaRPr lang="en-US" dirty="0"/>
          </a:p>
        </p:txBody>
      </p:sp>
    </p:spTree>
    <p:extLst>
      <p:ext uri="{BB962C8B-B14F-4D97-AF65-F5344CB8AC3E}">
        <p14:creationId xmlns:p14="http://schemas.microsoft.com/office/powerpoint/2010/main" val="52575608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 </a:t>
            </a:r>
            <a:r>
              <a:rPr lang="en-US" dirty="0"/>
              <a:t>they took the body of Jesus, and bound it in linen cloths with the spices, as the custom of the Jews is to </a:t>
            </a:r>
            <a:r>
              <a:rPr lang="en-US" dirty="0" smtClean="0"/>
              <a:t>bury” (John 19:38-40).</a:t>
            </a:r>
            <a:endParaRPr lang="en-US" dirty="0"/>
          </a:p>
        </p:txBody>
      </p:sp>
    </p:spTree>
    <p:extLst>
      <p:ext uri="{BB962C8B-B14F-4D97-AF65-F5344CB8AC3E}">
        <p14:creationId xmlns:p14="http://schemas.microsoft.com/office/powerpoint/2010/main" val="251618899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sz="3200" dirty="0"/>
              <a:t>Were these 2 among the 120?</a:t>
            </a:r>
          </a:p>
          <a:p>
            <a:pPr lvl="1"/>
            <a:endParaRPr lang="en-US" sz="3200" dirty="0"/>
          </a:p>
          <a:p>
            <a:pPr lvl="1"/>
            <a:r>
              <a:rPr lang="en-US" sz="3200" dirty="0"/>
              <a:t>Were they part of the 3,000?</a:t>
            </a:r>
          </a:p>
          <a:p>
            <a:endParaRPr lang="en-US" dirty="0"/>
          </a:p>
        </p:txBody>
      </p:sp>
    </p:spTree>
    <p:extLst>
      <p:ext uri="{BB962C8B-B14F-4D97-AF65-F5344CB8AC3E}">
        <p14:creationId xmlns:p14="http://schemas.microsoft.com/office/powerpoint/2010/main" val="320139079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about Joseph’s family, the half brothers of Jesus?</a:t>
            </a:r>
          </a:p>
          <a:p>
            <a:endParaRPr lang="en-US" dirty="0"/>
          </a:p>
        </p:txBody>
      </p:sp>
    </p:spTree>
    <p:extLst>
      <p:ext uri="{BB962C8B-B14F-4D97-AF65-F5344CB8AC3E}">
        <p14:creationId xmlns:p14="http://schemas.microsoft.com/office/powerpoint/2010/main" val="224184001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“And </a:t>
            </a:r>
            <a:r>
              <a:rPr lang="en-US" dirty="0"/>
              <a:t>after these things Jesus walked in Galilee: for he would not walk in Judaea, because the Jews sought to kill him. 2 Now the feast of the Jews, the feast of tabernacles, was at </a:t>
            </a:r>
            <a:r>
              <a:rPr lang="en-US" dirty="0" smtClean="0"/>
              <a:t>hand...” </a:t>
            </a:r>
            <a:endParaRPr lang="en-US" dirty="0"/>
          </a:p>
        </p:txBody>
      </p:sp>
    </p:spTree>
    <p:extLst>
      <p:ext uri="{BB962C8B-B14F-4D97-AF65-F5344CB8AC3E}">
        <p14:creationId xmlns:p14="http://schemas.microsoft.com/office/powerpoint/2010/main" val="90828540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Acts of the Apostles is a book of change.</a:t>
            </a:r>
          </a:p>
          <a:p>
            <a:r>
              <a:rPr lang="en-US" dirty="0" smtClean="0"/>
              <a:t>It is a call for decision making.</a:t>
            </a:r>
          </a:p>
          <a:p>
            <a:r>
              <a:rPr lang="en-US" dirty="0" smtClean="0"/>
              <a:t>One finds no middle ground, neutral stance, or half-way conclusions.</a:t>
            </a:r>
          </a:p>
          <a:p>
            <a:r>
              <a:rPr lang="en-US" dirty="0" smtClean="0"/>
              <a:t>It tells of commitment or rejection.</a:t>
            </a:r>
          </a:p>
          <a:p>
            <a:r>
              <a:rPr lang="en-US" dirty="0" smtClean="0"/>
              <a:t>Failure to follow is to fight for the devil.</a:t>
            </a:r>
          </a:p>
        </p:txBody>
      </p:sp>
    </p:spTree>
    <p:extLst>
      <p:ext uri="{BB962C8B-B14F-4D97-AF65-F5344CB8AC3E}">
        <p14:creationId xmlns:p14="http://schemas.microsoft.com/office/powerpoint/2010/main" val="256239085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a:t>
            </a:r>
            <a:r>
              <a:rPr lang="en-US" dirty="0"/>
              <a:t>His brethren therefore said unto him, Depart hence, and go into Judaea, that thy disciples also may behold thy works which thou </a:t>
            </a:r>
            <a:r>
              <a:rPr lang="en-US" dirty="0" err="1" smtClean="0"/>
              <a:t>doest</a:t>
            </a:r>
            <a:r>
              <a:rPr lang="en-US" dirty="0" smtClean="0"/>
              <a:t>…”</a:t>
            </a:r>
            <a:endParaRPr lang="en-US" dirty="0"/>
          </a:p>
        </p:txBody>
      </p:sp>
    </p:spTree>
    <p:extLst>
      <p:ext uri="{BB962C8B-B14F-4D97-AF65-F5344CB8AC3E}">
        <p14:creationId xmlns:p14="http://schemas.microsoft.com/office/powerpoint/2010/main" val="221530265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 </a:t>
            </a:r>
            <a:r>
              <a:rPr lang="en-US" dirty="0"/>
              <a:t>For no man doeth anything in secret, and himself </a:t>
            </a:r>
            <a:r>
              <a:rPr lang="en-US" dirty="0" err="1"/>
              <a:t>seeketh</a:t>
            </a:r>
            <a:r>
              <a:rPr lang="en-US" dirty="0"/>
              <a:t> to be known openly. If thou </a:t>
            </a:r>
            <a:r>
              <a:rPr lang="en-US" dirty="0" err="1"/>
              <a:t>doest</a:t>
            </a:r>
            <a:r>
              <a:rPr lang="en-US" dirty="0"/>
              <a:t> these things, manifest thyself to the world. 5 For even his brethren did not believe on him. </a:t>
            </a:r>
            <a:r>
              <a:rPr lang="en-US" dirty="0" smtClean="0"/>
              <a:t>on him” (John 7:1-5). </a:t>
            </a:r>
            <a:endParaRPr lang="en-US" dirty="0"/>
          </a:p>
        </p:txBody>
      </p:sp>
    </p:spTree>
    <p:extLst>
      <p:ext uri="{BB962C8B-B14F-4D97-AF65-F5344CB8AC3E}">
        <p14:creationId xmlns:p14="http://schemas.microsoft.com/office/powerpoint/2010/main" val="79384365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342900" lvl="1" indent="-342900">
              <a:buFont typeface="Arial"/>
              <a:buChar char="•"/>
            </a:pPr>
            <a:r>
              <a:rPr lang="en-US" sz="3200" dirty="0"/>
              <a:t>James later spoke </a:t>
            </a:r>
            <a:r>
              <a:rPr lang="en-US" sz="3200" dirty="0" smtClean="0"/>
              <a:t>up:</a:t>
            </a:r>
          </a:p>
          <a:p>
            <a:pPr marL="342900" lvl="1" indent="-342900">
              <a:buFont typeface="Arial"/>
              <a:buChar char="•"/>
            </a:pPr>
            <a:endParaRPr lang="en-US" sz="3200" dirty="0"/>
          </a:p>
          <a:p>
            <a:pPr marL="342900" lvl="1" indent="-342900">
              <a:buFont typeface="Arial"/>
              <a:buChar char="•"/>
            </a:pPr>
            <a:r>
              <a:rPr lang="en-US" sz="3200" dirty="0" smtClean="0"/>
              <a:t>“ </a:t>
            </a:r>
            <a:r>
              <a:rPr lang="en-US" sz="3200" dirty="0"/>
              <a:t>And after they had held their peace, James answered, saying, Brethren, hearken unto me</a:t>
            </a:r>
            <a:r>
              <a:rPr lang="en-US" sz="3200" dirty="0" smtClean="0"/>
              <a:t>:” </a:t>
            </a:r>
            <a:r>
              <a:rPr lang="en-US" sz="3200" dirty="0"/>
              <a:t>(Acts 15:13).</a:t>
            </a:r>
          </a:p>
          <a:p>
            <a:endParaRPr lang="en-US" dirty="0"/>
          </a:p>
        </p:txBody>
      </p:sp>
    </p:spTree>
    <p:extLst>
      <p:ext uri="{BB962C8B-B14F-4D97-AF65-F5344CB8AC3E}">
        <p14:creationId xmlns:p14="http://schemas.microsoft.com/office/powerpoint/2010/main" val="160926793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457200" lvl="1" indent="0">
              <a:buNone/>
            </a:pPr>
            <a:r>
              <a:rPr lang="en-US" sz="3200" dirty="0"/>
              <a:t>James a </a:t>
            </a:r>
            <a:r>
              <a:rPr lang="en-US" sz="3200" dirty="0" smtClean="0"/>
              <a:t>pillar:</a:t>
            </a:r>
          </a:p>
          <a:p>
            <a:pPr lvl="1"/>
            <a:endParaRPr lang="en-US" sz="3200" dirty="0"/>
          </a:p>
          <a:p>
            <a:pPr marL="457200" lvl="1" indent="0">
              <a:buNone/>
            </a:pPr>
            <a:r>
              <a:rPr lang="en-US" sz="3200" dirty="0" smtClean="0"/>
              <a:t>“Then </a:t>
            </a:r>
            <a:r>
              <a:rPr lang="en-US" sz="3200" dirty="0"/>
              <a:t>after three years I went up to Jerusalem to visit </a:t>
            </a:r>
            <a:r>
              <a:rPr lang="en-US" sz="3200" dirty="0" err="1"/>
              <a:t>Cephas</a:t>
            </a:r>
            <a:r>
              <a:rPr lang="en-US" sz="3200" dirty="0"/>
              <a:t>, and tarried with him fifteen days. 19 But other of the apostles saw I none, save James the Lord's </a:t>
            </a:r>
            <a:r>
              <a:rPr lang="en-US" sz="3200" dirty="0" smtClean="0"/>
              <a:t>brother” </a:t>
            </a:r>
            <a:r>
              <a:rPr lang="en-US" sz="3200" dirty="0"/>
              <a:t>(</a:t>
            </a:r>
            <a:r>
              <a:rPr lang="en-US" sz="3200" dirty="0" smtClean="0"/>
              <a:t>Galatians </a:t>
            </a:r>
            <a:r>
              <a:rPr lang="en-US" sz="3200" dirty="0"/>
              <a:t>1:</a:t>
            </a:r>
            <a:r>
              <a:rPr lang="en-US" sz="3200" dirty="0" smtClean="0"/>
              <a:t>19).</a:t>
            </a:r>
            <a:endParaRPr lang="en-US" sz="3200" dirty="0"/>
          </a:p>
          <a:p>
            <a:endParaRPr lang="en-US" dirty="0"/>
          </a:p>
        </p:txBody>
      </p:sp>
    </p:spTree>
    <p:extLst>
      <p:ext uri="{BB962C8B-B14F-4D97-AF65-F5344CB8AC3E}">
        <p14:creationId xmlns:p14="http://schemas.microsoft.com/office/powerpoint/2010/main" val="380875833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“and </a:t>
            </a:r>
            <a:r>
              <a:rPr lang="en-US" dirty="0"/>
              <a:t>when they perceived the grace that was given unto me, James and </a:t>
            </a:r>
            <a:r>
              <a:rPr lang="en-US" dirty="0" err="1"/>
              <a:t>Cephas</a:t>
            </a:r>
            <a:r>
              <a:rPr lang="en-US" dirty="0"/>
              <a:t> and John, they who were reputed to be pillars, gave to me and Barnabas the right hands of fellowship, that we should go unto the Gentiles, and they unto the </a:t>
            </a:r>
            <a:r>
              <a:rPr lang="en-US" dirty="0" smtClean="0"/>
              <a:t>circumcision;” (Galatians </a:t>
            </a:r>
            <a:r>
              <a:rPr lang="en-US" dirty="0"/>
              <a:t>2:</a:t>
            </a:r>
            <a:r>
              <a:rPr lang="en-US" dirty="0" smtClean="0"/>
              <a:t>9).</a:t>
            </a:r>
            <a:endParaRPr lang="en-US" dirty="0"/>
          </a:p>
        </p:txBody>
      </p:sp>
    </p:spTree>
    <p:extLst>
      <p:ext uri="{BB962C8B-B14F-4D97-AF65-F5344CB8AC3E}">
        <p14:creationId xmlns:p14="http://schemas.microsoft.com/office/powerpoint/2010/main" val="202312960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lvl="1" indent="-342900">
              <a:buFont typeface="Arial"/>
              <a:buChar char="•"/>
            </a:pPr>
            <a:r>
              <a:rPr lang="en-US" sz="3200" dirty="0"/>
              <a:t>James also authored the book of James.</a:t>
            </a:r>
          </a:p>
          <a:p>
            <a:endParaRPr lang="en-US" dirty="0"/>
          </a:p>
        </p:txBody>
      </p:sp>
    </p:spTree>
    <p:extLst>
      <p:ext uri="{BB962C8B-B14F-4D97-AF65-F5344CB8AC3E}">
        <p14:creationId xmlns:p14="http://schemas.microsoft.com/office/powerpoint/2010/main" val="274366989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of the Apostles is full of stories of committed persons.</a:t>
            </a:r>
          </a:p>
          <a:p>
            <a:endParaRPr lang="en-US" dirty="0"/>
          </a:p>
          <a:p>
            <a:r>
              <a:rPr lang="en-US" dirty="0" smtClean="0"/>
              <a:t>Barnabas</a:t>
            </a:r>
          </a:p>
          <a:p>
            <a:pPr lvl="1"/>
            <a:r>
              <a:rPr lang="en-US" dirty="0" smtClean="0"/>
              <a:t>Sacrificial giver (Acts 4:36-37).</a:t>
            </a:r>
          </a:p>
          <a:p>
            <a:pPr lvl="1"/>
            <a:r>
              <a:rPr lang="en-US" dirty="0" smtClean="0"/>
              <a:t>Interceded for Saul (Acts 9:26-27).</a:t>
            </a:r>
          </a:p>
          <a:p>
            <a:pPr lvl="1"/>
            <a:r>
              <a:rPr lang="en-US" dirty="0" smtClean="0"/>
              <a:t>Accompanied first journey (Acts 13:2).</a:t>
            </a:r>
          </a:p>
        </p:txBody>
      </p:sp>
    </p:spTree>
    <p:extLst>
      <p:ext uri="{BB962C8B-B14F-4D97-AF65-F5344CB8AC3E}">
        <p14:creationId xmlns:p14="http://schemas.microsoft.com/office/powerpoint/2010/main" val="333179932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endParaRPr lang="en-US" dirty="0" smtClean="0"/>
          </a:p>
          <a:p>
            <a:pPr lvl="1"/>
            <a:r>
              <a:rPr lang="en-US" dirty="0"/>
              <a:t>With Paul in circumcision meeting (Gal. 2:1)</a:t>
            </a:r>
            <a:r>
              <a:rPr lang="en-US" dirty="0" smtClean="0"/>
              <a:t>.</a:t>
            </a:r>
            <a:endParaRPr lang="en-US" dirty="0"/>
          </a:p>
          <a:p>
            <a:pPr lvl="1"/>
            <a:r>
              <a:rPr lang="en-US" dirty="0" smtClean="0"/>
              <a:t>Rebuked by Paul (Gal. 2:13).</a:t>
            </a:r>
          </a:p>
          <a:p>
            <a:pPr lvl="1"/>
            <a:r>
              <a:rPr lang="en-US" dirty="0" smtClean="0"/>
              <a:t>Continued as prominent teacher (Acts 15:2-9).</a:t>
            </a:r>
          </a:p>
          <a:p>
            <a:pPr lvl="1"/>
            <a:r>
              <a:rPr lang="en-US" dirty="0" smtClean="0"/>
              <a:t>Though separated from Paul he continued </a:t>
            </a:r>
            <a:r>
              <a:rPr lang="en-US" smtClean="0"/>
              <a:t>in missions (Acts 15:39).</a:t>
            </a:r>
            <a:endParaRPr lang="en-US" dirty="0" smtClean="0"/>
          </a:p>
          <a:p>
            <a:pPr lvl="1"/>
            <a:endParaRPr lang="en-US" dirty="0"/>
          </a:p>
        </p:txBody>
      </p:sp>
    </p:spTree>
    <p:extLst>
      <p:ext uri="{BB962C8B-B14F-4D97-AF65-F5344CB8AC3E}">
        <p14:creationId xmlns:p14="http://schemas.microsoft.com/office/powerpoint/2010/main" val="375039064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Remember Stephen (Acts 6:8-7:60).</a:t>
            </a:r>
          </a:p>
          <a:p>
            <a:endParaRPr lang="en-US" dirty="0"/>
          </a:p>
          <a:p>
            <a:pPr lvl="1"/>
            <a:r>
              <a:rPr lang="en-US" sz="3200" dirty="0" smtClean="0"/>
              <a:t>Gentle giant of a believer</a:t>
            </a:r>
          </a:p>
          <a:p>
            <a:pPr lvl="1"/>
            <a:r>
              <a:rPr lang="en-US" sz="3200" dirty="0" smtClean="0"/>
              <a:t>Powerful miracle </a:t>
            </a:r>
            <a:r>
              <a:rPr lang="en-US" sz="3200" dirty="0" smtClean="0"/>
              <a:t>worker:</a:t>
            </a:r>
          </a:p>
          <a:p>
            <a:pPr marL="457200" lvl="1" indent="0">
              <a:buNone/>
            </a:pPr>
            <a:endParaRPr lang="en-US" dirty="0" smtClean="0"/>
          </a:p>
          <a:p>
            <a:pPr marL="457200" lvl="1" indent="0">
              <a:buNone/>
            </a:pPr>
            <a:r>
              <a:rPr lang="en-US" dirty="0" smtClean="0"/>
              <a:t>“ </a:t>
            </a:r>
            <a:r>
              <a:rPr lang="en-US" sz="3200" dirty="0"/>
              <a:t>And Stephen, full of grace and power, wrought great wonders and signs among the </a:t>
            </a:r>
            <a:r>
              <a:rPr lang="en-US" sz="3200" dirty="0" smtClean="0"/>
              <a:t>people” (Acts 6:8). </a:t>
            </a:r>
            <a:endParaRPr lang="en-US" sz="3200" dirty="0" smtClean="0"/>
          </a:p>
        </p:txBody>
      </p:sp>
    </p:spTree>
    <p:extLst>
      <p:ext uri="{BB962C8B-B14F-4D97-AF65-F5344CB8AC3E}">
        <p14:creationId xmlns:p14="http://schemas.microsoft.com/office/powerpoint/2010/main" val="28837225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342900" lvl="1" indent="-342900">
              <a:buFont typeface="Arial"/>
              <a:buChar char="•"/>
            </a:pPr>
            <a:r>
              <a:rPr lang="en-US" sz="3200" dirty="0"/>
              <a:t>Marvelous</a:t>
            </a:r>
            <a:r>
              <a:rPr lang="en-US" dirty="0"/>
              <a:t> </a:t>
            </a:r>
            <a:r>
              <a:rPr lang="en-US" dirty="0" smtClean="0"/>
              <a:t>orator:</a:t>
            </a:r>
          </a:p>
          <a:p>
            <a:pPr marL="342900" lvl="1" indent="-342900">
              <a:buFont typeface="Arial"/>
              <a:buChar char="•"/>
            </a:pPr>
            <a:endParaRPr lang="en-US" dirty="0"/>
          </a:p>
          <a:p>
            <a:pPr marL="342900" lvl="1" indent="-342900">
              <a:buFont typeface="Arial"/>
              <a:buChar char="•"/>
            </a:pPr>
            <a:r>
              <a:rPr lang="en-US" sz="3200" dirty="0" smtClean="0"/>
              <a:t>“But </a:t>
            </a:r>
            <a:r>
              <a:rPr lang="en-US" sz="3200" dirty="0"/>
              <a:t>there arose certain of them that were of the synagogue called the synagogue of the Libertines, and of the </a:t>
            </a:r>
            <a:r>
              <a:rPr lang="en-US" sz="3200" dirty="0" err="1"/>
              <a:t>Cyrenians</a:t>
            </a:r>
            <a:r>
              <a:rPr lang="en-US" sz="3200" dirty="0"/>
              <a:t>, and of the Alexandrians, and of them of Cilicia and Asia, disputing with Stephen. 10 And they were not able to withstand the wisdom and the Spirit by which he </a:t>
            </a:r>
            <a:r>
              <a:rPr lang="en-US" sz="3200" dirty="0" err="1" smtClean="0"/>
              <a:t>spake</a:t>
            </a:r>
            <a:r>
              <a:rPr lang="en-US" sz="3200" dirty="0" smtClean="0"/>
              <a:t>” (Acts 6:9-10). </a:t>
            </a:r>
            <a:endParaRPr lang="en-US" sz="3200" dirty="0"/>
          </a:p>
          <a:p>
            <a:endParaRPr lang="en-US" dirty="0"/>
          </a:p>
        </p:txBody>
      </p:sp>
    </p:spTree>
    <p:extLst>
      <p:ext uri="{BB962C8B-B14F-4D97-AF65-F5344CB8AC3E}">
        <p14:creationId xmlns:p14="http://schemas.microsoft.com/office/powerpoint/2010/main" val="370988880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Jesus foretold this.</a:t>
            </a:r>
          </a:p>
          <a:p>
            <a:endParaRPr lang="en-US" dirty="0" smtClean="0"/>
          </a:p>
          <a:p>
            <a:r>
              <a:rPr lang="en-US" dirty="0" smtClean="0"/>
              <a:t>"</a:t>
            </a:r>
            <a:r>
              <a:rPr lang="en-US" dirty="0"/>
              <a:t>He who is not with Me is against Me; and he who does not gather with Me </a:t>
            </a:r>
            <a:r>
              <a:rPr lang="en-US" dirty="0" smtClean="0"/>
              <a:t>scatters” (Matthew 12:30).</a:t>
            </a:r>
            <a:endParaRPr lang="en-US" dirty="0"/>
          </a:p>
          <a:p>
            <a:endParaRPr lang="en-US" dirty="0"/>
          </a:p>
        </p:txBody>
      </p:sp>
    </p:spTree>
    <p:extLst>
      <p:ext uri="{BB962C8B-B14F-4D97-AF65-F5344CB8AC3E}">
        <p14:creationId xmlns:p14="http://schemas.microsoft.com/office/powerpoint/2010/main" val="15126256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sz="3200" dirty="0"/>
              <a:t>Courageous </a:t>
            </a:r>
            <a:r>
              <a:rPr lang="en-US" sz="3200" dirty="0" err="1"/>
              <a:t>rebuker</a:t>
            </a:r>
            <a:endParaRPr lang="en-US" sz="3200" dirty="0"/>
          </a:p>
          <a:p>
            <a:pPr lvl="1"/>
            <a:r>
              <a:rPr lang="en-US" sz="3200" dirty="0"/>
              <a:t>Faithful to the death</a:t>
            </a:r>
          </a:p>
          <a:p>
            <a:pPr lvl="1"/>
            <a:r>
              <a:rPr lang="en-US" sz="3200" dirty="0"/>
              <a:t>Prayed for his murderers.</a:t>
            </a:r>
          </a:p>
          <a:p>
            <a:endParaRPr lang="en-US" dirty="0"/>
          </a:p>
        </p:txBody>
      </p:sp>
    </p:spTree>
    <p:extLst>
      <p:ext uri="{BB962C8B-B14F-4D97-AF65-F5344CB8AC3E}">
        <p14:creationId xmlns:p14="http://schemas.microsoft.com/office/powerpoint/2010/main" val="28586083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Philip, one of the seven (Acts 6:1-5)</a:t>
            </a:r>
          </a:p>
          <a:p>
            <a:endParaRPr lang="en-US" dirty="0"/>
          </a:p>
          <a:p>
            <a:pPr lvl="1"/>
            <a:r>
              <a:rPr lang="en-US" dirty="0" smtClean="0"/>
              <a:t>Ministered to the </a:t>
            </a:r>
            <a:r>
              <a:rPr lang="en-US" dirty="0" smtClean="0"/>
              <a:t>widows.</a:t>
            </a:r>
            <a:endParaRPr lang="en-US" dirty="0" smtClean="0"/>
          </a:p>
          <a:p>
            <a:pPr lvl="1"/>
            <a:r>
              <a:rPr lang="en-US" dirty="0" smtClean="0"/>
              <a:t>Great revival in Samaria (Acts 8:5-8)</a:t>
            </a:r>
          </a:p>
          <a:p>
            <a:pPr lvl="1"/>
            <a:r>
              <a:rPr lang="en-US" dirty="0" smtClean="0"/>
              <a:t>Called to teach one African (Acts 8:26-35</a:t>
            </a:r>
            <a:r>
              <a:rPr lang="en-US" dirty="0" smtClean="0"/>
              <a:t>).</a:t>
            </a:r>
            <a:endParaRPr lang="en-US" dirty="0" smtClean="0"/>
          </a:p>
          <a:p>
            <a:pPr lvl="1"/>
            <a:r>
              <a:rPr lang="en-US" dirty="0" smtClean="0"/>
              <a:t>Continued in </a:t>
            </a:r>
            <a:r>
              <a:rPr lang="en-US" dirty="0" err="1" smtClean="0"/>
              <a:t>Azotus</a:t>
            </a:r>
            <a:r>
              <a:rPr lang="en-US" dirty="0" smtClean="0"/>
              <a:t> and other cities (Acts 8:40</a:t>
            </a:r>
            <a:r>
              <a:rPr lang="en-US" dirty="0" smtClean="0"/>
              <a:t>).</a:t>
            </a:r>
            <a:endParaRPr lang="en-US" dirty="0" smtClean="0"/>
          </a:p>
          <a:p>
            <a:pPr marL="457200" lvl="1" indent="0">
              <a:buNone/>
            </a:pPr>
            <a:endParaRPr lang="en-US" dirty="0"/>
          </a:p>
        </p:txBody>
      </p:sp>
    </p:spTree>
    <p:extLst>
      <p:ext uri="{BB962C8B-B14F-4D97-AF65-F5344CB8AC3E}">
        <p14:creationId xmlns:p14="http://schemas.microsoft.com/office/powerpoint/2010/main" val="153936370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1"/>
            <a:r>
              <a:rPr lang="en-US" dirty="0" smtClean="0"/>
              <a:t>Settled in Caesarea.</a:t>
            </a:r>
          </a:p>
          <a:p>
            <a:pPr lvl="1"/>
            <a:r>
              <a:rPr lang="en-US" dirty="0" smtClean="0"/>
              <a:t>Continued as evangelist (Acts 21:8).</a:t>
            </a:r>
          </a:p>
          <a:p>
            <a:pPr lvl="1"/>
            <a:r>
              <a:rPr lang="en-US" dirty="0" smtClean="0"/>
              <a:t>Had 4 prominent daughters (Acts 21:9).</a:t>
            </a:r>
          </a:p>
          <a:p>
            <a:pPr lvl="1"/>
            <a:r>
              <a:rPr lang="en-US" dirty="0" smtClean="0"/>
              <a:t>Pleaded with Paul not to go to Jerusalem (Acts 21:12).</a:t>
            </a:r>
            <a:endParaRPr lang="en-US" dirty="0"/>
          </a:p>
        </p:txBody>
      </p:sp>
    </p:spTree>
    <p:extLst>
      <p:ext uri="{BB962C8B-B14F-4D97-AF65-F5344CB8AC3E}">
        <p14:creationId xmlns:p14="http://schemas.microsoft.com/office/powerpoint/2010/main" val="271746945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Saul of Tarsus</a:t>
            </a:r>
          </a:p>
          <a:p>
            <a:endParaRPr lang="en-US" dirty="0"/>
          </a:p>
          <a:p>
            <a:r>
              <a:rPr lang="en-US" dirty="0" smtClean="0"/>
              <a:t>Strong persecutor (Acts 7:58-8:3).</a:t>
            </a:r>
          </a:p>
          <a:p>
            <a:r>
              <a:rPr lang="en-US" dirty="0" smtClean="0"/>
              <a:t>Became outstanding solder of the cross.</a:t>
            </a:r>
          </a:p>
          <a:p>
            <a:r>
              <a:rPr lang="en-US" dirty="0" smtClean="0"/>
              <a:t>14 New Testament books are attributed to him.</a:t>
            </a:r>
          </a:p>
          <a:p>
            <a:r>
              <a:rPr lang="en-US" dirty="0" smtClean="0"/>
              <a:t>Peace came in 3 provinces after his conversion.</a:t>
            </a:r>
          </a:p>
        </p:txBody>
      </p:sp>
    </p:spTree>
    <p:extLst>
      <p:ext uri="{BB962C8B-B14F-4D97-AF65-F5344CB8AC3E}">
        <p14:creationId xmlns:p14="http://schemas.microsoft.com/office/powerpoint/2010/main" val="1557921588"/>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Conversion </a:t>
            </a:r>
            <a:r>
              <a:rPr lang="en-US" dirty="0"/>
              <a:t>of one man made huge change.</a:t>
            </a:r>
          </a:p>
          <a:p>
            <a:pPr marL="0" indent="0">
              <a:buNone/>
            </a:pPr>
            <a:endParaRPr lang="en-US" dirty="0" smtClean="0"/>
          </a:p>
          <a:p>
            <a:pPr marL="0" indent="0">
              <a:buNone/>
            </a:pPr>
            <a:r>
              <a:rPr lang="en-US" dirty="0" smtClean="0"/>
              <a:t>“So </a:t>
            </a:r>
            <a:r>
              <a:rPr lang="en-US" dirty="0"/>
              <a:t>the church throughout all Judaea and Galilee and Samaria had peace, being edified; and, walking in the fear of the Lord and in the comfort of the Holy Spirit, was </a:t>
            </a:r>
            <a:r>
              <a:rPr lang="en-US" dirty="0" smtClean="0"/>
              <a:t>multiplied” (Acts 9:31).</a:t>
            </a:r>
            <a:endParaRPr lang="en-US" dirty="0"/>
          </a:p>
        </p:txBody>
      </p:sp>
    </p:spTree>
    <p:extLst>
      <p:ext uri="{BB962C8B-B14F-4D97-AF65-F5344CB8AC3E}">
        <p14:creationId xmlns:p14="http://schemas.microsoft.com/office/powerpoint/2010/main" val="316859383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Saul, later called Paul, led three mission journeys throughout Syria, </a:t>
            </a:r>
            <a:r>
              <a:rPr lang="en-US" dirty="0" err="1" smtClean="0"/>
              <a:t>Pisidia</a:t>
            </a:r>
            <a:r>
              <a:rPr lang="en-US" dirty="0" smtClean="0"/>
              <a:t>, Asia, Asia Minor, Macedonia, Greece, and Europe.</a:t>
            </a:r>
          </a:p>
          <a:p>
            <a:r>
              <a:rPr lang="en-US" dirty="0" smtClean="0"/>
              <a:t>16 chapters of the 28 total of the Acts of the Apostles are devoted to his work.</a:t>
            </a:r>
          </a:p>
          <a:p>
            <a:r>
              <a:rPr lang="en-US" dirty="0" smtClean="0"/>
              <a:t>Any wonder that some speak of “Acts of Peter,” and “Acts of Paul”?</a:t>
            </a:r>
            <a:endParaRPr lang="en-US" dirty="0"/>
          </a:p>
        </p:txBody>
      </p:sp>
    </p:spTree>
    <p:extLst>
      <p:ext uri="{BB962C8B-B14F-4D97-AF65-F5344CB8AC3E}">
        <p14:creationId xmlns:p14="http://schemas.microsoft.com/office/powerpoint/2010/main" val="2718998613"/>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Other conversions followed.</a:t>
            </a:r>
          </a:p>
          <a:p>
            <a:endParaRPr lang="en-US" dirty="0"/>
          </a:p>
          <a:p>
            <a:r>
              <a:rPr lang="en-US" dirty="0" err="1" smtClean="0"/>
              <a:t>Dorcas</a:t>
            </a:r>
            <a:r>
              <a:rPr lang="en-US" dirty="0" smtClean="0"/>
              <a:t> (Acts 9:36-39)</a:t>
            </a:r>
          </a:p>
          <a:p>
            <a:r>
              <a:rPr lang="en-US" dirty="0" smtClean="0"/>
              <a:t>Cornelius (Acts 10)</a:t>
            </a:r>
          </a:p>
          <a:p>
            <a:r>
              <a:rPr lang="en-US" dirty="0" smtClean="0"/>
              <a:t>Lydia (Acts 16:13-15)</a:t>
            </a:r>
          </a:p>
          <a:p>
            <a:r>
              <a:rPr lang="en-US" dirty="0" smtClean="0"/>
              <a:t>Jailor in Philippi (Acts 16:27-34)</a:t>
            </a:r>
          </a:p>
          <a:p>
            <a:r>
              <a:rPr lang="en-US" dirty="0" err="1" smtClean="0"/>
              <a:t>Crispus</a:t>
            </a:r>
            <a:r>
              <a:rPr lang="en-US" dirty="0" smtClean="0"/>
              <a:t> (Acts 18:8)</a:t>
            </a:r>
          </a:p>
          <a:p>
            <a:r>
              <a:rPr lang="en-US" dirty="0" err="1" smtClean="0"/>
              <a:t>Onesiphorus</a:t>
            </a:r>
            <a:r>
              <a:rPr lang="en-US" dirty="0" smtClean="0"/>
              <a:t> (2 Timothy 1:15-16)</a:t>
            </a:r>
            <a:endParaRPr lang="en-US" dirty="0"/>
          </a:p>
        </p:txBody>
      </p:sp>
    </p:spTree>
    <p:extLst>
      <p:ext uri="{BB962C8B-B14F-4D97-AF65-F5344CB8AC3E}">
        <p14:creationId xmlns:p14="http://schemas.microsoft.com/office/powerpoint/2010/main" val="213597511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Apollos</a:t>
            </a:r>
            <a:r>
              <a:rPr lang="en-US" dirty="0" smtClean="0"/>
              <a:t>, a most interesting case:</a:t>
            </a:r>
          </a:p>
          <a:p>
            <a:endParaRPr lang="en-US" dirty="0"/>
          </a:p>
          <a:p>
            <a:pPr lvl="1"/>
            <a:r>
              <a:rPr lang="en-US" dirty="0" smtClean="0"/>
              <a:t>Preacher of error (Acts 18:24-25)</a:t>
            </a:r>
          </a:p>
          <a:p>
            <a:pPr lvl="1"/>
            <a:r>
              <a:rPr lang="en-US" dirty="0" smtClean="0"/>
              <a:t>Taught the truth (Acts 18:26)</a:t>
            </a:r>
          </a:p>
          <a:p>
            <a:pPr lvl="1"/>
            <a:r>
              <a:rPr lang="en-US" dirty="0" smtClean="0"/>
              <a:t>Continued in public preaching (Acts 18:27-28).</a:t>
            </a:r>
          </a:p>
          <a:p>
            <a:pPr lvl="1"/>
            <a:r>
              <a:rPr lang="en-US" dirty="0" smtClean="0"/>
              <a:t>A preacher in error willing to change!</a:t>
            </a:r>
            <a:endParaRPr lang="en-US" dirty="0"/>
          </a:p>
        </p:txBody>
      </p:sp>
    </p:spTree>
    <p:extLst>
      <p:ext uri="{BB962C8B-B14F-4D97-AF65-F5344CB8AC3E}">
        <p14:creationId xmlns:p14="http://schemas.microsoft.com/office/powerpoint/2010/main" val="2311195990"/>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Faithful Priscilla and Aquila</a:t>
            </a:r>
          </a:p>
          <a:p>
            <a:endParaRPr lang="en-US" dirty="0"/>
          </a:p>
          <a:p>
            <a:pPr lvl="1"/>
            <a:r>
              <a:rPr lang="en-US" dirty="0" smtClean="0"/>
              <a:t>First found in Corinth (Acts 18:1-3).</a:t>
            </a:r>
          </a:p>
          <a:p>
            <a:pPr lvl="1"/>
            <a:r>
              <a:rPr lang="en-US" dirty="0" smtClean="0"/>
              <a:t>Traveled with Paul (Acts 18:18).</a:t>
            </a:r>
          </a:p>
          <a:p>
            <a:pPr lvl="1"/>
            <a:r>
              <a:rPr lang="en-US" dirty="0" smtClean="0"/>
              <a:t>Worked with him in Ephesus (Acts 18:26).</a:t>
            </a:r>
          </a:p>
          <a:p>
            <a:pPr lvl="1"/>
            <a:r>
              <a:rPr lang="en-US" dirty="0" smtClean="0"/>
              <a:t>Later were in Rome (Romans 16:3-5).</a:t>
            </a:r>
          </a:p>
          <a:p>
            <a:pPr lvl="1"/>
            <a:r>
              <a:rPr lang="en-US" dirty="0" smtClean="0"/>
              <a:t>Last mention back in Ephesus (2 Tim. 4:19).</a:t>
            </a:r>
            <a:endParaRPr lang="en-US" dirty="0"/>
          </a:p>
        </p:txBody>
      </p:sp>
    </p:spTree>
    <p:extLst>
      <p:ext uri="{BB962C8B-B14F-4D97-AF65-F5344CB8AC3E}">
        <p14:creationId xmlns:p14="http://schemas.microsoft.com/office/powerpoint/2010/main" val="806181205"/>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Contrast all these persons with Felix who wanted a convenient season (Acts 24:25-26).</a:t>
            </a:r>
          </a:p>
          <a:p>
            <a:endParaRPr lang="en-US" dirty="0" smtClean="0"/>
          </a:p>
          <a:p>
            <a:r>
              <a:rPr lang="en-US" dirty="0" smtClean="0"/>
              <a:t>Contrast these with Agrippa who was almost persuaded (Acts 26:28).</a:t>
            </a:r>
            <a:endParaRPr lang="en-US" dirty="0"/>
          </a:p>
        </p:txBody>
      </p:sp>
    </p:spTree>
    <p:extLst>
      <p:ext uri="{BB962C8B-B14F-4D97-AF65-F5344CB8AC3E}">
        <p14:creationId xmlns:p14="http://schemas.microsoft.com/office/powerpoint/2010/main" val="257348581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Remember the  12.</a:t>
            </a:r>
          </a:p>
          <a:p>
            <a:endParaRPr lang="en-US" dirty="0"/>
          </a:p>
          <a:p>
            <a:pPr lvl="1"/>
            <a:r>
              <a:rPr lang="en-US" dirty="0" smtClean="0"/>
              <a:t>All left him and fled (Mark 14:54).</a:t>
            </a:r>
          </a:p>
          <a:p>
            <a:pPr lvl="1"/>
            <a:r>
              <a:rPr lang="en-US" dirty="0" smtClean="0"/>
              <a:t>Cursed and denied Jesus (Mark 14:71; Luke 22:61).</a:t>
            </a:r>
          </a:p>
          <a:p>
            <a:pPr lvl="1"/>
            <a:r>
              <a:rPr lang="en-US" dirty="0" smtClean="0"/>
              <a:t>None defended Jesus.</a:t>
            </a:r>
          </a:p>
          <a:p>
            <a:pPr lvl="1"/>
            <a:r>
              <a:rPr lang="en-US" dirty="0" smtClean="0"/>
              <a:t>None helped carry his cross.</a:t>
            </a:r>
          </a:p>
          <a:p>
            <a:pPr lvl="1"/>
            <a:r>
              <a:rPr lang="en-US" dirty="0" smtClean="0"/>
              <a:t>None helped bury him.</a:t>
            </a:r>
          </a:p>
          <a:p>
            <a:pPr lvl="1"/>
            <a:endParaRPr lang="en-US" dirty="0"/>
          </a:p>
        </p:txBody>
      </p:sp>
    </p:spTree>
    <p:extLst>
      <p:ext uri="{BB962C8B-B14F-4D97-AF65-F5344CB8AC3E}">
        <p14:creationId xmlns:p14="http://schemas.microsoft.com/office/powerpoint/2010/main" val="200238462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Acts of the Apostles is about courage, commitment, not compromise and convenience.</a:t>
            </a:r>
          </a:p>
          <a:p>
            <a:r>
              <a:rPr lang="en-US" dirty="0" smtClean="0"/>
              <a:t>No sacrifice too costly, no self-denial too great.</a:t>
            </a:r>
          </a:p>
          <a:p>
            <a:r>
              <a:rPr lang="en-US" dirty="0" smtClean="0"/>
              <a:t>Jesus accepts no less than the best.</a:t>
            </a:r>
          </a:p>
          <a:p>
            <a:endParaRPr lang="en-US" dirty="0"/>
          </a:p>
        </p:txBody>
      </p:sp>
    </p:spTree>
    <p:extLst>
      <p:ext uri="{BB962C8B-B14F-4D97-AF65-F5344CB8AC3E}">
        <p14:creationId xmlns:p14="http://schemas.microsoft.com/office/powerpoint/2010/main" val="531597010"/>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Paul’s idea of </a:t>
            </a:r>
            <a:r>
              <a:rPr lang="en-US" dirty="0" err="1" smtClean="0"/>
              <a:t>coversion</a:t>
            </a:r>
            <a:r>
              <a:rPr lang="en-US" dirty="0" smtClean="0"/>
              <a:t>:</a:t>
            </a:r>
          </a:p>
          <a:p>
            <a:endParaRPr lang="en-US" dirty="0"/>
          </a:p>
          <a:p>
            <a:r>
              <a:rPr lang="en-US" dirty="0" smtClean="0"/>
              <a:t>Bondservant of sin,</a:t>
            </a:r>
          </a:p>
          <a:p>
            <a:r>
              <a:rPr lang="en-US" dirty="0" smtClean="0"/>
              <a:t>Obeyed from the heart,</a:t>
            </a:r>
          </a:p>
          <a:p>
            <a:r>
              <a:rPr lang="en-US" dirty="0" smtClean="0"/>
              <a:t>Bondservant of righteousness (Romans 6:17-18).</a:t>
            </a:r>
            <a:endParaRPr lang="en-US" dirty="0"/>
          </a:p>
        </p:txBody>
      </p:sp>
    </p:spTree>
    <p:extLst>
      <p:ext uri="{BB962C8B-B14F-4D97-AF65-F5344CB8AC3E}">
        <p14:creationId xmlns:p14="http://schemas.microsoft.com/office/powerpoint/2010/main" val="1695325695"/>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r>
              <a:rPr lang="en-US" dirty="0" smtClean="0"/>
              <a:t>“I </a:t>
            </a:r>
            <a:r>
              <a:rPr lang="en-US" dirty="0"/>
              <a:t>have been crucified with Christ; and it is no longer I who live, but Christ lives in me; and the life which I now live in the flesh I live by faith in the Son of God, who loved me and gave Himself up for </a:t>
            </a:r>
            <a:r>
              <a:rPr lang="en-US" dirty="0" smtClean="0"/>
              <a:t>me” (Galatians </a:t>
            </a:r>
            <a:r>
              <a:rPr lang="en-US" dirty="0"/>
              <a:t>2:</a:t>
            </a:r>
            <a:r>
              <a:rPr lang="en-US" dirty="0" smtClean="0"/>
              <a:t>20).  </a:t>
            </a:r>
            <a:endParaRPr lang="en-US" dirty="0"/>
          </a:p>
        </p:txBody>
      </p:sp>
    </p:spTree>
    <p:extLst>
      <p:ext uri="{BB962C8B-B14F-4D97-AF65-F5344CB8AC3E}">
        <p14:creationId xmlns:p14="http://schemas.microsoft.com/office/powerpoint/2010/main" val="3479880155"/>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“But </a:t>
            </a:r>
            <a:r>
              <a:rPr lang="en-US" dirty="0"/>
              <a:t>may it never be that I would boast, except in the cross of our Lord Jesus Christ, through which the world has been crucified to me, and I to the </a:t>
            </a:r>
            <a:r>
              <a:rPr lang="en-US" dirty="0" smtClean="0"/>
              <a:t>world” (Galatians </a:t>
            </a:r>
            <a:r>
              <a:rPr lang="en-US" dirty="0"/>
              <a:t>6:</a:t>
            </a:r>
            <a:r>
              <a:rPr lang="en-US" dirty="0" smtClean="0"/>
              <a:t>14). </a:t>
            </a:r>
            <a:endParaRPr lang="en-US" dirty="0"/>
          </a:p>
        </p:txBody>
      </p:sp>
    </p:spTree>
    <p:extLst>
      <p:ext uri="{BB962C8B-B14F-4D97-AF65-F5344CB8AC3E}">
        <p14:creationId xmlns:p14="http://schemas.microsoft.com/office/powerpoint/2010/main" val="3251594558"/>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Have you ever been crucified?</a:t>
            </a:r>
          </a:p>
          <a:p>
            <a:endParaRPr lang="en-US" dirty="0"/>
          </a:p>
          <a:p>
            <a:r>
              <a:rPr lang="en-US" dirty="0" smtClean="0"/>
              <a:t>“Therefore </a:t>
            </a:r>
            <a:r>
              <a:rPr lang="en-US" dirty="0"/>
              <a:t>we have been buried with Him through baptism into death</a:t>
            </a:r>
            <a:r>
              <a:rPr lang="en-US" dirty="0" smtClean="0"/>
              <a:t>,</a:t>
            </a:r>
            <a:r>
              <a:rPr lang="en-US" dirty="0"/>
              <a:t>” </a:t>
            </a:r>
            <a:r>
              <a:rPr lang="en-US" dirty="0" smtClean="0"/>
              <a:t>(Romans </a:t>
            </a:r>
            <a:r>
              <a:rPr lang="en-US" dirty="0"/>
              <a:t>6:</a:t>
            </a:r>
            <a:r>
              <a:rPr lang="en-US" dirty="0" smtClean="0"/>
              <a:t>4). </a:t>
            </a:r>
            <a:endParaRPr lang="en-US" dirty="0"/>
          </a:p>
        </p:txBody>
      </p:sp>
    </p:spTree>
    <p:extLst>
      <p:ext uri="{BB962C8B-B14F-4D97-AF65-F5344CB8AC3E}">
        <p14:creationId xmlns:p14="http://schemas.microsoft.com/office/powerpoint/2010/main" val="1185368"/>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Our question too:</a:t>
            </a:r>
          </a:p>
          <a:p>
            <a:endParaRPr lang="en-US" dirty="0"/>
          </a:p>
          <a:p>
            <a:r>
              <a:rPr lang="en-US" dirty="0"/>
              <a:t> </a:t>
            </a:r>
            <a:r>
              <a:rPr lang="en-US" dirty="0" smtClean="0"/>
              <a:t>“Pilate </a:t>
            </a:r>
            <a:r>
              <a:rPr lang="en-US" dirty="0"/>
              <a:t>said* to them, "Then what shall I do with Jesus who is called Christ</a:t>
            </a:r>
            <a:r>
              <a:rPr lang="en-US" dirty="0" smtClean="0"/>
              <a:t>?” … (Matthew 27:22).</a:t>
            </a:r>
            <a:endParaRPr lang="en-US" dirty="0"/>
          </a:p>
        </p:txBody>
      </p:sp>
    </p:spTree>
    <p:extLst>
      <p:ext uri="{BB962C8B-B14F-4D97-AF65-F5344CB8AC3E}">
        <p14:creationId xmlns:p14="http://schemas.microsoft.com/office/powerpoint/2010/main" val="67268849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Dramatic turn-around seen after Pentecost.</a:t>
            </a:r>
          </a:p>
          <a:p>
            <a:endParaRPr lang="en-US" sz="3200" dirty="0"/>
          </a:p>
          <a:p>
            <a:r>
              <a:rPr lang="en-US" sz="3200" dirty="0" smtClean="0"/>
              <a:t>Prayed </a:t>
            </a:r>
            <a:r>
              <a:rPr lang="en-US" sz="3200" dirty="0"/>
              <a:t>for </a:t>
            </a:r>
            <a:r>
              <a:rPr lang="en-US" sz="3200" dirty="0" smtClean="0"/>
              <a:t>boldness.  </a:t>
            </a:r>
            <a:endParaRPr lang="en-US" dirty="0" smtClean="0"/>
          </a:p>
          <a:p>
            <a:endParaRPr lang="en-US" sz="3200" dirty="0"/>
          </a:p>
          <a:p>
            <a:r>
              <a:rPr lang="en-US" dirty="0" smtClean="0"/>
              <a:t>“</a:t>
            </a:r>
            <a:r>
              <a:rPr lang="en-US" sz="3200" dirty="0" smtClean="0"/>
              <a:t>And </a:t>
            </a:r>
            <a:r>
              <a:rPr lang="en-US" sz="3200" dirty="0"/>
              <a:t>now, Lord, look upon their </a:t>
            </a:r>
            <a:r>
              <a:rPr lang="en-US" sz="3200" dirty="0" err="1"/>
              <a:t>threatenings</a:t>
            </a:r>
            <a:r>
              <a:rPr lang="en-US" sz="3200" dirty="0"/>
              <a:t>: and grant unto thy servants to speak thy word with all </a:t>
            </a:r>
            <a:r>
              <a:rPr lang="en-US" sz="3200" dirty="0" smtClean="0"/>
              <a:t>boldness” (Acts 4:29).</a:t>
            </a:r>
          </a:p>
        </p:txBody>
      </p:sp>
    </p:spTree>
    <p:extLst>
      <p:ext uri="{BB962C8B-B14F-4D97-AF65-F5344CB8AC3E}">
        <p14:creationId xmlns:p14="http://schemas.microsoft.com/office/powerpoint/2010/main" val="36324780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Results of that prayer?</a:t>
            </a:r>
          </a:p>
          <a:p>
            <a:endParaRPr lang="en-US" dirty="0"/>
          </a:p>
          <a:p>
            <a:r>
              <a:rPr lang="en-US" dirty="0" smtClean="0"/>
              <a:t> “And </a:t>
            </a:r>
            <a:r>
              <a:rPr lang="en-US" dirty="0"/>
              <a:t>with great power gave the apostles their witness of the resurrection of the Lord Jesus: and great grace was upon them </a:t>
            </a:r>
            <a:r>
              <a:rPr lang="en-US" dirty="0" smtClean="0"/>
              <a:t>all” (Acts 4:33). </a:t>
            </a:r>
            <a:endParaRPr lang="en-US" dirty="0"/>
          </a:p>
        </p:txBody>
      </p:sp>
    </p:spTree>
    <p:extLst>
      <p:ext uri="{BB962C8B-B14F-4D97-AF65-F5344CB8AC3E}">
        <p14:creationId xmlns:p14="http://schemas.microsoft.com/office/powerpoint/2010/main" val="82316992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Continued actions of the apostles?</a:t>
            </a:r>
          </a:p>
          <a:p>
            <a:endParaRPr lang="en-US" dirty="0"/>
          </a:p>
          <a:p>
            <a:r>
              <a:rPr lang="en-US" dirty="0" smtClean="0"/>
              <a:t>“We </a:t>
            </a:r>
            <a:r>
              <a:rPr lang="en-US" dirty="0"/>
              <a:t>strictly charged you not to teach in this name: and behold, ye have filled Jerusalem with your teaching, and intend to bring this man's blood upon us. 29 But Peter and the apostles answered and said, We must obey God rather than </a:t>
            </a:r>
            <a:r>
              <a:rPr lang="en-US" dirty="0" smtClean="0"/>
              <a:t>men” (Acts 5:28-29).</a:t>
            </a:r>
            <a:endParaRPr lang="en-US" dirty="0"/>
          </a:p>
        </p:txBody>
      </p:sp>
    </p:spTree>
    <p:extLst>
      <p:ext uri="{BB962C8B-B14F-4D97-AF65-F5344CB8AC3E}">
        <p14:creationId xmlns:p14="http://schemas.microsoft.com/office/powerpoint/2010/main" val="426318970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12 had come to the conclusion that obeying God was more important than obeying man, regardless of the consequences!</a:t>
            </a:r>
            <a:endParaRPr lang="en-US" dirty="0"/>
          </a:p>
        </p:txBody>
      </p:sp>
    </p:spTree>
    <p:extLst>
      <p:ext uri="{BB962C8B-B14F-4D97-AF65-F5344CB8AC3E}">
        <p14:creationId xmlns:p14="http://schemas.microsoft.com/office/powerpoint/2010/main" val="254711413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women were much different.</a:t>
            </a:r>
          </a:p>
          <a:p>
            <a:endParaRPr lang="en-US" dirty="0"/>
          </a:p>
          <a:p>
            <a:pPr lvl="1"/>
            <a:r>
              <a:rPr lang="en-US" sz="3200" dirty="0" smtClean="0"/>
              <a:t>In background weeping (Luke 23:27-31).</a:t>
            </a:r>
          </a:p>
          <a:p>
            <a:pPr lvl="1"/>
            <a:r>
              <a:rPr lang="en-US" sz="3200" dirty="0" smtClean="0"/>
              <a:t>Prepared spices and ornaments (Luke 23:55-56).</a:t>
            </a:r>
          </a:p>
          <a:p>
            <a:pPr lvl="1"/>
            <a:r>
              <a:rPr lang="en-US" sz="3200" dirty="0" smtClean="0"/>
              <a:t>First to know the tomb was empty (Matt. 28; Mark 16; Luke 24).</a:t>
            </a:r>
            <a:endParaRPr lang="en-US" sz="3200" dirty="0"/>
          </a:p>
        </p:txBody>
      </p:sp>
    </p:spTree>
    <p:extLst>
      <p:ext uri="{BB962C8B-B14F-4D97-AF65-F5344CB8AC3E}">
        <p14:creationId xmlns:p14="http://schemas.microsoft.com/office/powerpoint/2010/main" val="307534941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307</TotalTime>
  <Words>1847</Words>
  <Application>Microsoft Macintosh PowerPoint</Application>
  <PresentationFormat>On-screen Show (4:3)</PresentationFormat>
  <Paragraphs>150</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Default Theme</vt:lpstr>
      <vt:lpstr>LESSON 6  COMMITTED CONVERSIONS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6  COMMITTED CONVERSIONS</dc:title>
  <dc:creator>Royl</dc:creator>
  <cp:lastModifiedBy>Royl</cp:lastModifiedBy>
  <cp:revision>30</cp:revision>
  <dcterms:created xsi:type="dcterms:W3CDTF">2016-11-15T12:33:24Z</dcterms:created>
  <dcterms:modified xsi:type="dcterms:W3CDTF">2017-03-28T11:01:13Z</dcterms:modified>
</cp:coreProperties>
</file>