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310" r:id="rId4"/>
    <p:sldId id="311" r:id="rId5"/>
    <p:sldId id="312" r:id="rId6"/>
    <p:sldId id="322" r:id="rId7"/>
    <p:sldId id="323" r:id="rId8"/>
    <p:sldId id="324" r:id="rId9"/>
    <p:sldId id="313" r:id="rId10"/>
    <p:sldId id="285" r:id="rId11"/>
    <p:sldId id="286" r:id="rId12"/>
    <p:sldId id="287" r:id="rId13"/>
    <p:sldId id="288" r:id="rId14"/>
    <p:sldId id="258" r:id="rId15"/>
    <p:sldId id="259" r:id="rId16"/>
    <p:sldId id="260" r:id="rId17"/>
    <p:sldId id="289" r:id="rId18"/>
    <p:sldId id="290" r:id="rId19"/>
    <p:sldId id="291" r:id="rId20"/>
    <p:sldId id="261" r:id="rId21"/>
    <p:sldId id="262" r:id="rId22"/>
    <p:sldId id="263" r:id="rId23"/>
    <p:sldId id="264" r:id="rId24"/>
    <p:sldId id="283" r:id="rId25"/>
    <p:sldId id="265" r:id="rId26"/>
    <p:sldId id="303" r:id="rId27"/>
    <p:sldId id="304" r:id="rId28"/>
    <p:sldId id="292" r:id="rId29"/>
    <p:sldId id="266" r:id="rId30"/>
    <p:sldId id="294" r:id="rId31"/>
    <p:sldId id="309" r:id="rId32"/>
    <p:sldId id="293" r:id="rId33"/>
    <p:sldId id="295" r:id="rId34"/>
    <p:sldId id="284" r:id="rId35"/>
    <p:sldId id="267" r:id="rId36"/>
    <p:sldId id="296" r:id="rId37"/>
    <p:sldId id="297" r:id="rId38"/>
    <p:sldId id="268" r:id="rId39"/>
    <p:sldId id="269" r:id="rId40"/>
    <p:sldId id="270" r:id="rId41"/>
    <p:sldId id="298" r:id="rId42"/>
    <p:sldId id="271" r:id="rId43"/>
    <p:sldId id="272" r:id="rId44"/>
    <p:sldId id="299" r:id="rId45"/>
    <p:sldId id="300" r:id="rId46"/>
    <p:sldId id="319" r:id="rId47"/>
    <p:sldId id="273" r:id="rId48"/>
    <p:sldId id="274" r:id="rId49"/>
    <p:sldId id="276" r:id="rId50"/>
    <p:sldId id="275" r:id="rId51"/>
    <p:sldId id="277" r:id="rId52"/>
    <p:sldId id="279" r:id="rId53"/>
    <p:sldId id="278" r:id="rId54"/>
    <p:sldId id="280" r:id="rId55"/>
    <p:sldId id="306" r:id="rId56"/>
    <p:sldId id="307" r:id="rId57"/>
    <p:sldId id="318" r:id="rId58"/>
    <p:sldId id="281" r:id="rId59"/>
    <p:sldId id="301" r:id="rId60"/>
    <p:sldId id="305" r:id="rId61"/>
    <p:sldId id="302" r:id="rId62"/>
    <p:sldId id="308" r:id="rId63"/>
    <p:sldId id="321" r:id="rId64"/>
    <p:sldId id="314" r:id="rId65"/>
    <p:sldId id="320" r:id="rId66"/>
    <p:sldId id="315" r:id="rId67"/>
    <p:sldId id="316" r:id="rId68"/>
    <p:sldId id="317" r:id="rId69"/>
    <p:sldId id="282" r:id="rId7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printerSettings" Target="printerSettings/printerSettings1.bin"/><Relationship Id="rId72"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viewProps" Target="viewProps.xml"/><Relationship Id="rId74" Type="http://schemas.openxmlformats.org/officeDocument/2006/relationships/theme" Target="theme/theme1.xml"/><Relationship Id="rId75"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4/5/2017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11</a:t>
            </a:r>
            <a:br>
              <a:rPr lang="en-US" dirty="0" smtClean="0"/>
            </a:br>
            <a:r>
              <a:rPr lang="en-US" dirty="0"/>
              <a:t/>
            </a:r>
            <a:br>
              <a:rPr lang="en-US" dirty="0"/>
            </a:br>
            <a:r>
              <a:rPr lang="en-US" dirty="0" smtClean="0"/>
              <a:t>ACTS FEATURES LOVING BENEVOLENCE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2462557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r>
              <a:rPr lang="en-US" dirty="0"/>
              <a:t> </a:t>
            </a:r>
            <a:r>
              <a:rPr lang="en-US" dirty="0" smtClean="0"/>
              <a:t>“And </a:t>
            </a:r>
            <a:r>
              <a:rPr lang="en-US" dirty="0"/>
              <a:t>by chance a certain priest was going down that way: and when he saw him, he passed by on the other side. 32 And in like manner a Levite also, when he came to the place, and saw him, passed by on the other </a:t>
            </a:r>
            <a:r>
              <a:rPr lang="en-US" dirty="0" smtClean="0"/>
              <a:t>side” (Luke 10:31-32).</a:t>
            </a:r>
            <a:endParaRPr lang="en-US" dirty="0"/>
          </a:p>
        </p:txBody>
      </p:sp>
    </p:spTree>
    <p:extLst>
      <p:ext uri="{BB962C8B-B14F-4D97-AF65-F5344CB8AC3E}">
        <p14:creationId xmlns:p14="http://schemas.microsoft.com/office/powerpoint/2010/main" val="263592879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i="1" dirty="0" smtClean="0">
                <a:solidFill>
                  <a:srgbClr val="FFFFFF"/>
                </a:solidFill>
              </a:rPr>
              <a:t>Who</a:t>
            </a:r>
            <a:r>
              <a:rPr lang="en-US" dirty="0" smtClean="0"/>
              <a:t> stopped and helped?</a:t>
            </a:r>
          </a:p>
          <a:p>
            <a:endParaRPr lang="en-US" dirty="0"/>
          </a:p>
          <a:p>
            <a:r>
              <a:rPr lang="en-US" dirty="0" smtClean="0"/>
              <a:t>“But </a:t>
            </a:r>
            <a:r>
              <a:rPr lang="en-US" dirty="0"/>
              <a:t>a certain Samaritan, as he journeyed, came where he was: and when he saw him, he was moved with compassion, 34 and came to him, and bound up his wounds, pouring on them oil and </a:t>
            </a:r>
            <a:r>
              <a:rPr lang="en-US" dirty="0" smtClean="0"/>
              <a:t>wine…”</a:t>
            </a:r>
            <a:endParaRPr lang="en-US" dirty="0"/>
          </a:p>
        </p:txBody>
      </p:sp>
    </p:spTree>
    <p:extLst>
      <p:ext uri="{BB962C8B-B14F-4D97-AF65-F5344CB8AC3E}">
        <p14:creationId xmlns:p14="http://schemas.microsoft.com/office/powerpoint/2010/main" val="41468998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a:t>and he set him on his own beast, and brought him to an inn, and took care of </a:t>
            </a:r>
            <a:r>
              <a:rPr lang="en-US" dirty="0" smtClean="0"/>
              <a:t>him.  35 </a:t>
            </a:r>
            <a:r>
              <a:rPr lang="en-US" dirty="0"/>
              <a:t>And on the morrow he took out two shillings, and gave them to the host, and said, Take care of him; and whatsoever thou </a:t>
            </a:r>
            <a:r>
              <a:rPr lang="en-US" dirty="0" err="1"/>
              <a:t>spendest</a:t>
            </a:r>
            <a:r>
              <a:rPr lang="en-US" dirty="0"/>
              <a:t> more, I, when I come back again, will repay </a:t>
            </a:r>
            <a:r>
              <a:rPr lang="en-US" dirty="0" smtClean="0"/>
              <a:t>thee” (Luke 10:33-35). </a:t>
            </a:r>
            <a:endParaRPr lang="en-US" dirty="0"/>
          </a:p>
          <a:p>
            <a:endParaRPr lang="en-US" dirty="0"/>
          </a:p>
        </p:txBody>
      </p:sp>
    </p:spTree>
    <p:extLst>
      <p:ext uri="{BB962C8B-B14F-4D97-AF65-F5344CB8AC3E}">
        <p14:creationId xmlns:p14="http://schemas.microsoft.com/office/powerpoint/2010/main" val="275739455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b="1" dirty="0" smtClean="0">
                <a:solidFill>
                  <a:srgbClr val="FFFFFF"/>
                </a:solidFill>
              </a:rPr>
              <a:t>two shillings,… and whatsoever more</a:t>
            </a:r>
            <a:r>
              <a:rPr lang="en-US" dirty="0" smtClean="0"/>
              <a:t>…</a:t>
            </a:r>
            <a:r>
              <a:rPr lang="en-US" dirty="0" smtClean="0">
                <a:solidFill>
                  <a:srgbClr val="FFFFFF"/>
                </a:solidFill>
              </a:rPr>
              <a:t>”</a:t>
            </a:r>
          </a:p>
          <a:p>
            <a:endParaRPr lang="en-US" dirty="0"/>
          </a:p>
          <a:p>
            <a:r>
              <a:rPr lang="en-US" dirty="0" smtClean="0"/>
              <a:t>What a statement of generosity, care, and benevolence!</a:t>
            </a:r>
          </a:p>
          <a:p>
            <a:endParaRPr lang="en-US" dirty="0"/>
          </a:p>
          <a:p>
            <a:r>
              <a:rPr lang="en-US" dirty="0" smtClean="0"/>
              <a:t>This act crossed all </a:t>
            </a:r>
            <a:r>
              <a:rPr lang="en-US" b="1" dirty="0" smtClean="0">
                <a:solidFill>
                  <a:srgbClr val="FFFFFF"/>
                </a:solidFill>
              </a:rPr>
              <a:t>racial</a:t>
            </a:r>
            <a:r>
              <a:rPr lang="en-US" dirty="0" smtClean="0"/>
              <a:t> and </a:t>
            </a:r>
            <a:r>
              <a:rPr lang="en-US" b="1" dirty="0" smtClean="0">
                <a:solidFill>
                  <a:srgbClr val="FFFFFF"/>
                </a:solidFill>
              </a:rPr>
              <a:t>religious</a:t>
            </a:r>
            <a:r>
              <a:rPr lang="en-US" dirty="0" smtClean="0"/>
              <a:t> bounds!</a:t>
            </a:r>
            <a:endParaRPr lang="en-US" dirty="0"/>
          </a:p>
        </p:txBody>
      </p:sp>
    </p:spTree>
    <p:extLst>
      <p:ext uri="{BB962C8B-B14F-4D97-AF65-F5344CB8AC3E}">
        <p14:creationId xmlns:p14="http://schemas.microsoft.com/office/powerpoint/2010/main" val="69861124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However the Gentiles, in paganism, cared little for human life.</a:t>
            </a:r>
          </a:p>
          <a:p>
            <a:r>
              <a:rPr lang="en-US" dirty="0" smtClean="0"/>
              <a:t>Sacrifices of children were common.</a:t>
            </a:r>
          </a:p>
          <a:p>
            <a:r>
              <a:rPr lang="en-US" dirty="0"/>
              <a:t>D</a:t>
            </a:r>
            <a:r>
              <a:rPr lang="en-US" dirty="0" smtClean="0"/>
              <a:t>eification of animals, celestial bodies, and earthly things lowered their concept of humanity.</a:t>
            </a:r>
          </a:p>
        </p:txBody>
      </p:sp>
    </p:spTree>
    <p:extLst>
      <p:ext uri="{BB962C8B-B14F-4D97-AF65-F5344CB8AC3E}">
        <p14:creationId xmlns:p14="http://schemas.microsoft.com/office/powerpoint/2010/main" val="238344935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Jesus challenged this thinking with the concept of love.</a:t>
            </a:r>
          </a:p>
          <a:p>
            <a:r>
              <a:rPr lang="en-US" dirty="0" smtClean="0"/>
              <a:t>“A </a:t>
            </a:r>
            <a:r>
              <a:rPr lang="en-US" dirty="0"/>
              <a:t>new commandment I give unto you, that ye love one another; even as I have loved you, that ye also love one another. 35 By this shall all men know that ye are my disciples, if ye have love one to </a:t>
            </a:r>
            <a:r>
              <a:rPr lang="en-US" dirty="0" smtClean="0"/>
              <a:t>another” (John 13:34-35).</a:t>
            </a:r>
            <a:endParaRPr lang="en-US" dirty="0"/>
          </a:p>
        </p:txBody>
      </p:sp>
    </p:spTree>
    <p:extLst>
      <p:ext uri="{BB962C8B-B14F-4D97-AF65-F5344CB8AC3E}">
        <p14:creationId xmlns:p14="http://schemas.microsoft.com/office/powerpoint/2010/main" val="34837357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begins an </a:t>
            </a:r>
            <a:r>
              <a:rPr lang="en-US" b="1" i="1" dirty="0" smtClean="0">
                <a:solidFill>
                  <a:srgbClr val="FFFFFF"/>
                </a:solidFill>
              </a:rPr>
              <a:t>exciting new chapter </a:t>
            </a:r>
            <a:r>
              <a:rPr lang="en-US" dirty="0" smtClean="0"/>
              <a:t>in benevolence.</a:t>
            </a:r>
          </a:p>
          <a:p>
            <a:endParaRPr lang="en-US" dirty="0"/>
          </a:p>
          <a:p>
            <a:r>
              <a:rPr lang="en-US" dirty="0" smtClean="0"/>
              <a:t>Needs developed in the first congregation.</a:t>
            </a:r>
          </a:p>
          <a:p>
            <a:endParaRPr lang="en-US" dirty="0" smtClean="0"/>
          </a:p>
          <a:p>
            <a:r>
              <a:rPr lang="en-US" dirty="0" smtClean="0"/>
              <a:t>Over a million Jews, from </a:t>
            </a:r>
            <a:r>
              <a:rPr lang="en-US" b="1" i="1" dirty="0" smtClean="0">
                <a:solidFill>
                  <a:srgbClr val="FFFFFF"/>
                </a:solidFill>
              </a:rPr>
              <a:t>15 nations</a:t>
            </a:r>
            <a:r>
              <a:rPr lang="en-US" dirty="0" smtClean="0"/>
              <a:t>, came back to Judea for the Pentecost and Passover Feast.</a:t>
            </a:r>
          </a:p>
        </p:txBody>
      </p:sp>
    </p:spTree>
    <p:extLst>
      <p:ext uri="{BB962C8B-B14F-4D97-AF65-F5344CB8AC3E}">
        <p14:creationId xmlns:p14="http://schemas.microsoft.com/office/powerpoint/2010/main" val="42633662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how hear we, every man in our own language wherein we were born? 9 Parthians and Medes and </a:t>
            </a:r>
            <a:r>
              <a:rPr lang="en-US" dirty="0" err="1"/>
              <a:t>Elamites</a:t>
            </a:r>
            <a:r>
              <a:rPr lang="en-US" dirty="0"/>
              <a:t>, and the dwellers in Mesopotamia, in Judaea and Cappadocia, in Pontus and Asia, </a:t>
            </a:r>
            <a:r>
              <a:rPr lang="en-US" dirty="0" smtClean="0"/>
              <a:t>…”</a:t>
            </a:r>
            <a:endParaRPr lang="en-US" dirty="0"/>
          </a:p>
        </p:txBody>
      </p:sp>
    </p:spTree>
    <p:extLst>
      <p:ext uri="{BB962C8B-B14F-4D97-AF65-F5344CB8AC3E}">
        <p14:creationId xmlns:p14="http://schemas.microsoft.com/office/powerpoint/2010/main" val="38427094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“…10 </a:t>
            </a:r>
            <a:r>
              <a:rPr lang="en-US" dirty="0"/>
              <a:t>in Phrygia and </a:t>
            </a:r>
            <a:r>
              <a:rPr lang="en-US" dirty="0" err="1"/>
              <a:t>Pamphylia</a:t>
            </a:r>
            <a:r>
              <a:rPr lang="en-US" dirty="0"/>
              <a:t>, in Egypt and the parts of Libya about Cyrene, and sojourners from Rome, both Jews and proselytes, 11 Cretans and Arabians, we hear them speaking in our tongues the mighty works of </a:t>
            </a:r>
            <a:r>
              <a:rPr lang="en-US" dirty="0" smtClean="0"/>
              <a:t>God” (Acts 2:8-11).</a:t>
            </a:r>
          </a:p>
          <a:p>
            <a:endParaRPr lang="en-US" dirty="0"/>
          </a:p>
          <a:p>
            <a:r>
              <a:rPr lang="en-US" b="1" dirty="0" smtClean="0">
                <a:solidFill>
                  <a:srgbClr val="FFFFFF"/>
                </a:solidFill>
              </a:rPr>
              <a:t>All</a:t>
            </a:r>
            <a:r>
              <a:rPr lang="en-US" dirty="0" smtClean="0"/>
              <a:t> the apostles spoke to the visitors in at least </a:t>
            </a:r>
            <a:r>
              <a:rPr lang="en-US" b="1" dirty="0" smtClean="0">
                <a:solidFill>
                  <a:srgbClr val="FFFFFF"/>
                </a:solidFill>
              </a:rPr>
              <a:t>8 foreign languages</a:t>
            </a:r>
            <a:r>
              <a:rPr lang="en-US" dirty="0" smtClean="0"/>
              <a:t>.</a:t>
            </a:r>
            <a:endParaRPr lang="en-US" dirty="0"/>
          </a:p>
        </p:txBody>
      </p:sp>
    </p:spTree>
    <p:extLst>
      <p:ext uri="{BB962C8B-B14F-4D97-AF65-F5344CB8AC3E}">
        <p14:creationId xmlns:p14="http://schemas.microsoft.com/office/powerpoint/2010/main" val="159332509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About 3,000 obeyed the gospel.</a:t>
            </a:r>
          </a:p>
          <a:p>
            <a:r>
              <a:rPr lang="en-US" dirty="0"/>
              <a:t>Many stayed longer than intended.</a:t>
            </a:r>
          </a:p>
          <a:p>
            <a:r>
              <a:rPr lang="en-US" dirty="0"/>
              <a:t>New converts showed great care in sharing sacrificially.</a:t>
            </a:r>
          </a:p>
          <a:p>
            <a:endParaRPr lang="en-US" dirty="0"/>
          </a:p>
        </p:txBody>
      </p:sp>
    </p:spTree>
    <p:extLst>
      <p:ext uri="{BB962C8B-B14F-4D97-AF65-F5344CB8AC3E}">
        <p14:creationId xmlns:p14="http://schemas.microsoft.com/office/powerpoint/2010/main" val="30521139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Benevolence and care for all humans was something new in Acts of the Apostles.</a:t>
            </a:r>
          </a:p>
          <a:p>
            <a:endParaRPr lang="en-US" dirty="0" smtClean="0"/>
          </a:p>
          <a:p>
            <a:r>
              <a:rPr lang="en-US" dirty="0" smtClean="0"/>
              <a:t>Jews cared for their own, but were not careful of the heathen, the Gentiles.</a:t>
            </a:r>
          </a:p>
        </p:txBody>
      </p:sp>
    </p:spTree>
    <p:extLst>
      <p:ext uri="{BB962C8B-B14F-4D97-AF65-F5344CB8AC3E}">
        <p14:creationId xmlns:p14="http://schemas.microsoft.com/office/powerpoint/2010/main" val="328400551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“And </a:t>
            </a:r>
            <a:r>
              <a:rPr lang="en-US" dirty="0"/>
              <a:t>all that believed were together, and had all things common; 45 and they sold their possessions and goods, and parted them to all, according as any man had </a:t>
            </a:r>
            <a:r>
              <a:rPr lang="en-US" dirty="0" smtClean="0"/>
              <a:t>need” (Acts 2:44-45). </a:t>
            </a:r>
            <a:endParaRPr lang="en-US" dirty="0"/>
          </a:p>
        </p:txBody>
      </p:sp>
    </p:spTree>
    <p:extLst>
      <p:ext uri="{BB962C8B-B14F-4D97-AF65-F5344CB8AC3E}">
        <p14:creationId xmlns:p14="http://schemas.microsoft.com/office/powerpoint/2010/main" val="372883219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One notable man showed sacrifice.</a:t>
            </a:r>
          </a:p>
          <a:p>
            <a:endParaRPr lang="en-US" dirty="0" smtClean="0"/>
          </a:p>
          <a:p>
            <a:r>
              <a:rPr lang="en-US" dirty="0" smtClean="0"/>
              <a:t>“ </a:t>
            </a:r>
            <a:r>
              <a:rPr lang="en-US" dirty="0"/>
              <a:t>And Joseph, who by the apostles was surnamed Barnabas (which is, being interpreted, Son of exhortation), a Levite, a man of Cyprus by race, 37 having a field, sold it, and brought the money and laid it at the apostles' </a:t>
            </a:r>
            <a:r>
              <a:rPr lang="en-US" dirty="0" smtClean="0"/>
              <a:t>feet” (Acts 4:36-37).</a:t>
            </a:r>
            <a:endParaRPr lang="en-US" dirty="0"/>
          </a:p>
        </p:txBody>
      </p:sp>
    </p:spTree>
    <p:extLst>
      <p:ext uri="{BB962C8B-B14F-4D97-AF65-F5344CB8AC3E}">
        <p14:creationId xmlns:p14="http://schemas.microsoft.com/office/powerpoint/2010/main" val="36627106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b="1" i="1" dirty="0" smtClean="0">
                <a:solidFill>
                  <a:srgbClr val="FFFFFF"/>
                </a:solidFill>
              </a:rPr>
              <a:t>“apostles feet” </a:t>
            </a:r>
            <a:r>
              <a:rPr lang="en-US" dirty="0" smtClean="0"/>
              <a:t>evidently referred to a place for funds that belonged to this new church.</a:t>
            </a:r>
          </a:p>
          <a:p>
            <a:r>
              <a:rPr lang="en-US" dirty="0" smtClean="0"/>
              <a:t>Today, we would likely refer to it as a “church treasury,” or bank account.</a:t>
            </a:r>
          </a:p>
          <a:p>
            <a:r>
              <a:rPr lang="en-US" dirty="0" smtClean="0"/>
              <a:t>This fledging church was under direct leadership of the apostles until future elders could be appointed.</a:t>
            </a:r>
            <a:endParaRPr lang="en-US" dirty="0"/>
          </a:p>
        </p:txBody>
      </p:sp>
    </p:spTree>
    <p:extLst>
      <p:ext uri="{BB962C8B-B14F-4D97-AF65-F5344CB8AC3E}">
        <p14:creationId xmlns:p14="http://schemas.microsoft.com/office/powerpoint/2010/main" val="295472284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“had all things common” (Acts 2:44) is often misunderstood.</a:t>
            </a:r>
          </a:p>
          <a:p>
            <a:r>
              <a:rPr lang="en-US" dirty="0" smtClean="0"/>
              <a:t>The selling and sharing continued up to a  point: “as any man had need” (v. 45).</a:t>
            </a:r>
          </a:p>
          <a:p>
            <a:r>
              <a:rPr lang="en-US" dirty="0" smtClean="0"/>
              <a:t>“For </a:t>
            </a:r>
            <a:r>
              <a:rPr lang="en-US" dirty="0"/>
              <a:t>neither was there among them any that lacked: for as many as were possessors of lands or houses sold them, and brought the prices of the things that were </a:t>
            </a:r>
            <a:r>
              <a:rPr lang="en-US" dirty="0" smtClean="0"/>
              <a:t>sold,…”</a:t>
            </a:r>
            <a:endParaRPr lang="en-US" dirty="0"/>
          </a:p>
        </p:txBody>
      </p:sp>
    </p:spTree>
    <p:extLst>
      <p:ext uri="{BB962C8B-B14F-4D97-AF65-F5344CB8AC3E}">
        <p14:creationId xmlns:p14="http://schemas.microsoft.com/office/powerpoint/2010/main" val="325312504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35 and laid them at the apostles' feet: and distribution was made unto each, according as any one had </a:t>
            </a:r>
            <a:r>
              <a:rPr lang="en-US" dirty="0" smtClean="0"/>
              <a:t>need” (Acts 4:34-35). </a:t>
            </a:r>
          </a:p>
          <a:p>
            <a:endParaRPr lang="en-US" dirty="0"/>
          </a:p>
          <a:p>
            <a:r>
              <a:rPr lang="en-US" dirty="0"/>
              <a:t>When needs were met, selling and sharing ended.</a:t>
            </a:r>
          </a:p>
          <a:p>
            <a:endParaRPr lang="en-US" dirty="0"/>
          </a:p>
        </p:txBody>
      </p:sp>
    </p:spTree>
    <p:extLst>
      <p:ext uri="{BB962C8B-B14F-4D97-AF65-F5344CB8AC3E}">
        <p14:creationId xmlns:p14="http://schemas.microsoft.com/office/powerpoint/2010/main" val="278118076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 not be confused</a:t>
            </a:r>
            <a:r>
              <a:rPr lang="en-US" b="1" i="1" dirty="0" smtClean="0">
                <a:solidFill>
                  <a:srgbClr val="FFFFFF"/>
                </a:solidFill>
              </a:rPr>
              <a:t>: new Christians still owned things.</a:t>
            </a:r>
          </a:p>
          <a:p>
            <a:endParaRPr lang="en-US" dirty="0"/>
          </a:p>
          <a:p>
            <a:r>
              <a:rPr lang="en-US" dirty="0" smtClean="0"/>
              <a:t>1. Barnabas kept a field for a while.</a:t>
            </a:r>
          </a:p>
          <a:p>
            <a:r>
              <a:rPr lang="en-US" dirty="0" smtClean="0"/>
              <a:t>2. Ananias and </a:t>
            </a:r>
            <a:r>
              <a:rPr lang="en-US" dirty="0" err="1" smtClean="0"/>
              <a:t>Sapphira</a:t>
            </a:r>
            <a:r>
              <a:rPr lang="en-US" dirty="0" smtClean="0"/>
              <a:t> could have kept their property.</a:t>
            </a:r>
          </a:p>
        </p:txBody>
      </p:sp>
    </p:spTree>
    <p:extLst>
      <p:ext uri="{BB962C8B-B14F-4D97-AF65-F5344CB8AC3E}">
        <p14:creationId xmlns:p14="http://schemas.microsoft.com/office/powerpoint/2010/main" val="141310309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“While </a:t>
            </a:r>
            <a:r>
              <a:rPr lang="en-US" dirty="0"/>
              <a:t>it remained, did it not remain </a:t>
            </a:r>
            <a:r>
              <a:rPr lang="en-US" dirty="0" err="1"/>
              <a:t>thine</a:t>
            </a:r>
            <a:r>
              <a:rPr lang="en-US" dirty="0"/>
              <a:t> own? and after it was sold, was it not in thy power? How is it that thou hast conceived this thing in thy heart? thou has not lied unto men, but unto </a:t>
            </a:r>
            <a:r>
              <a:rPr lang="en-US" dirty="0" smtClean="0"/>
              <a:t>God”</a:t>
            </a:r>
          </a:p>
          <a:p>
            <a:r>
              <a:rPr lang="en-US" dirty="0" smtClean="0"/>
              <a:t>(Acts 5:4).</a:t>
            </a:r>
            <a:endParaRPr lang="en-US" dirty="0"/>
          </a:p>
        </p:txBody>
      </p:sp>
    </p:spTree>
    <p:extLst>
      <p:ext uri="{BB962C8B-B14F-4D97-AF65-F5344CB8AC3E}">
        <p14:creationId xmlns:p14="http://schemas.microsoft.com/office/powerpoint/2010/main" val="19912840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3. Simon, of Joppa, </a:t>
            </a:r>
            <a:r>
              <a:rPr lang="en-US" dirty="0" smtClean="0"/>
              <a:t>owned a house where </a:t>
            </a:r>
            <a:r>
              <a:rPr lang="en-US" dirty="0"/>
              <a:t>he was host to Peter.</a:t>
            </a:r>
          </a:p>
          <a:p>
            <a:endParaRPr lang="en-US" dirty="0"/>
          </a:p>
        </p:txBody>
      </p:sp>
    </p:spTree>
    <p:extLst>
      <p:ext uri="{BB962C8B-B14F-4D97-AF65-F5344CB8AC3E}">
        <p14:creationId xmlns:p14="http://schemas.microsoft.com/office/powerpoint/2010/main" val="385101160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it came to pass, that he abode many days in Joppa with one Simon a </a:t>
            </a:r>
            <a:r>
              <a:rPr lang="en-US" dirty="0" smtClean="0"/>
              <a:t>tanner…” </a:t>
            </a:r>
          </a:p>
          <a:p>
            <a:endParaRPr lang="en-US" dirty="0"/>
          </a:p>
          <a:p>
            <a:r>
              <a:rPr lang="en-US" dirty="0" smtClean="0"/>
              <a:t>Thus, Cornelius was told:</a:t>
            </a:r>
          </a:p>
          <a:p>
            <a:r>
              <a:rPr lang="en-US" dirty="0" smtClean="0"/>
              <a:t>“…And </a:t>
            </a:r>
            <a:r>
              <a:rPr lang="en-US" dirty="0"/>
              <a:t>now send men to Joppa, and fetch one Simon, who is surnamed Peter: 6 he </a:t>
            </a:r>
            <a:r>
              <a:rPr lang="en-US" dirty="0" err="1"/>
              <a:t>lodgeth</a:t>
            </a:r>
            <a:r>
              <a:rPr lang="en-US" dirty="0"/>
              <a:t> with one Simon a tanner, whose house is by the sea </a:t>
            </a:r>
            <a:r>
              <a:rPr lang="en-US" dirty="0" smtClean="0"/>
              <a:t>side” (Acts 9:42; 10:6). </a:t>
            </a:r>
            <a:endParaRPr lang="en-US" dirty="0"/>
          </a:p>
        </p:txBody>
      </p:sp>
    </p:spTree>
    <p:extLst>
      <p:ext uri="{BB962C8B-B14F-4D97-AF65-F5344CB8AC3E}">
        <p14:creationId xmlns:p14="http://schemas.microsoft.com/office/powerpoint/2010/main" val="355429270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4. Mary still owned a home.</a:t>
            </a:r>
          </a:p>
          <a:p>
            <a:endParaRPr lang="en-US" dirty="0"/>
          </a:p>
          <a:p>
            <a:r>
              <a:rPr lang="en-US" dirty="0" smtClean="0"/>
              <a:t>“And </a:t>
            </a:r>
            <a:r>
              <a:rPr lang="en-US" dirty="0"/>
              <a:t>when Peter was come to himself, he said, Now I know of a truth, that the Lord hath sent forth his angel and delivered me out of the hand of Herod, and from all the expectation of the people of the </a:t>
            </a:r>
            <a:r>
              <a:rPr lang="en-US" dirty="0" smtClean="0"/>
              <a:t>Jews…” </a:t>
            </a:r>
          </a:p>
        </p:txBody>
      </p:sp>
    </p:spTree>
    <p:extLst>
      <p:ext uri="{BB962C8B-B14F-4D97-AF65-F5344CB8AC3E}">
        <p14:creationId xmlns:p14="http://schemas.microsoft.com/office/powerpoint/2010/main" val="35593529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Law of Moses specified generosity.</a:t>
            </a:r>
          </a:p>
          <a:p>
            <a:endParaRPr lang="en-US" dirty="0"/>
          </a:p>
          <a:p>
            <a:r>
              <a:rPr lang="en-US" dirty="0" smtClean="0"/>
              <a:t>“If </a:t>
            </a:r>
            <a:r>
              <a:rPr lang="en-US" dirty="0"/>
              <a:t>there be with thee a poor man, one of thy brethren, within any of thy gates in thy land which Jehovah thy God </a:t>
            </a:r>
            <a:r>
              <a:rPr lang="en-US" dirty="0" err="1"/>
              <a:t>giveth</a:t>
            </a:r>
            <a:r>
              <a:rPr lang="en-US" dirty="0"/>
              <a:t> thee, thou shalt not harden thy heart, nor shut thy hand from thy poor </a:t>
            </a:r>
            <a:r>
              <a:rPr lang="en-US" dirty="0" smtClean="0"/>
              <a:t>brother…”</a:t>
            </a:r>
            <a:endParaRPr lang="en-US" dirty="0"/>
          </a:p>
        </p:txBody>
      </p:sp>
    </p:spTree>
    <p:extLst>
      <p:ext uri="{BB962C8B-B14F-4D97-AF65-F5344CB8AC3E}">
        <p14:creationId xmlns:p14="http://schemas.microsoft.com/office/powerpoint/2010/main" val="257338887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“…12 </a:t>
            </a:r>
            <a:r>
              <a:rPr lang="en-US" dirty="0"/>
              <a:t>And when he had considered the thing, he came to the house of Mary the mother of John whose surname was Mark; where many were gathered together and were </a:t>
            </a:r>
            <a:r>
              <a:rPr lang="en-US" dirty="0" smtClean="0"/>
              <a:t>praying” (Acts 12:11-12).</a:t>
            </a:r>
            <a:endParaRPr lang="en-US" dirty="0"/>
          </a:p>
          <a:p>
            <a:endParaRPr lang="en-US" dirty="0"/>
          </a:p>
        </p:txBody>
      </p:sp>
    </p:spTree>
    <p:extLst>
      <p:ext uri="{BB962C8B-B14F-4D97-AF65-F5344CB8AC3E}">
        <p14:creationId xmlns:p14="http://schemas.microsoft.com/office/powerpoint/2010/main" val="21672872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5.  The evangelist Philip had property in Caesarea.</a:t>
            </a:r>
          </a:p>
          <a:p>
            <a:endParaRPr lang="en-US" dirty="0"/>
          </a:p>
          <a:p>
            <a:r>
              <a:rPr lang="en-US" dirty="0" smtClean="0"/>
              <a:t>“And </a:t>
            </a:r>
            <a:r>
              <a:rPr lang="en-US" dirty="0"/>
              <a:t>on the morrow we departed, and came unto Caesarea: and entering into the house of Philip the evangelist, who was one of the seven, we abode with </a:t>
            </a:r>
            <a:r>
              <a:rPr lang="en-US" dirty="0" smtClean="0"/>
              <a:t>him”  (Acts 21:8). </a:t>
            </a:r>
            <a:endParaRPr lang="en-US" dirty="0"/>
          </a:p>
        </p:txBody>
      </p:sp>
    </p:spTree>
    <p:extLst>
      <p:ext uri="{BB962C8B-B14F-4D97-AF65-F5344CB8AC3E}">
        <p14:creationId xmlns:p14="http://schemas.microsoft.com/office/powerpoint/2010/main" val="184296233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6</a:t>
            </a:r>
            <a:r>
              <a:rPr lang="en-US" dirty="0" smtClean="0"/>
              <a:t>. </a:t>
            </a:r>
            <a:r>
              <a:rPr lang="en-US" dirty="0" err="1"/>
              <a:t>Mnason</a:t>
            </a:r>
            <a:r>
              <a:rPr lang="en-US" dirty="0"/>
              <a:t> still had property years </a:t>
            </a:r>
            <a:r>
              <a:rPr lang="en-US" dirty="0" smtClean="0"/>
              <a:t>later.</a:t>
            </a:r>
          </a:p>
          <a:p>
            <a:endParaRPr lang="en-US" dirty="0"/>
          </a:p>
          <a:p>
            <a:r>
              <a:rPr lang="en-US" dirty="0"/>
              <a:t> </a:t>
            </a:r>
            <a:r>
              <a:rPr lang="en-US" dirty="0" smtClean="0"/>
              <a:t>“And </a:t>
            </a:r>
            <a:r>
              <a:rPr lang="en-US" dirty="0"/>
              <a:t>after these days we took up our baggage and went up to Jerusalem. 16 And there went with us also certain of the disciples from Caesarea, bringing with them one </a:t>
            </a:r>
            <a:r>
              <a:rPr lang="en-US" dirty="0" err="1"/>
              <a:t>Mnason</a:t>
            </a:r>
            <a:r>
              <a:rPr lang="en-US" dirty="0"/>
              <a:t> of Cyprus, an early disciple, with whom we should </a:t>
            </a:r>
            <a:r>
              <a:rPr lang="en-US" dirty="0" smtClean="0"/>
              <a:t>lodge”</a:t>
            </a:r>
          </a:p>
          <a:p>
            <a:r>
              <a:rPr lang="en-US" dirty="0" smtClean="0"/>
              <a:t> </a:t>
            </a:r>
            <a:r>
              <a:rPr lang="en-US" dirty="0"/>
              <a:t>(Acts 21:16</a:t>
            </a:r>
            <a:r>
              <a:rPr lang="en-US" dirty="0" smtClean="0"/>
              <a:t>).</a:t>
            </a:r>
            <a:endParaRPr lang="en-US" dirty="0"/>
          </a:p>
        </p:txBody>
      </p:sp>
    </p:spTree>
    <p:extLst>
      <p:ext uri="{BB962C8B-B14F-4D97-AF65-F5344CB8AC3E}">
        <p14:creationId xmlns:p14="http://schemas.microsoft.com/office/powerpoint/2010/main" val="428861002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new benevolence impacted the Jewish </a:t>
            </a:r>
            <a:r>
              <a:rPr lang="en-US" dirty="0" smtClean="0"/>
              <a:t>world, though one should understand it </a:t>
            </a:r>
            <a:r>
              <a:rPr lang="en-US" dirty="0"/>
              <a:t>was not a socialistic commonality.</a:t>
            </a:r>
          </a:p>
          <a:p>
            <a:endParaRPr lang="en-US" dirty="0"/>
          </a:p>
        </p:txBody>
      </p:sp>
    </p:spTree>
    <p:extLst>
      <p:ext uri="{BB962C8B-B14F-4D97-AF65-F5344CB8AC3E}">
        <p14:creationId xmlns:p14="http://schemas.microsoft.com/office/powerpoint/2010/main" val="343939091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by the hands of the apostles were many signs and wonders wrought among the people; and they were all with one accord in Solomon's porch. 13 But of the rest durst no man join himself to them: howbeit the people magnified them; 14 and believers were the more added to the Lord, multitudes both of them and women</a:t>
            </a:r>
            <a:r>
              <a:rPr lang="en-US" dirty="0" smtClean="0"/>
              <a:t>;” (Acts 5:12-14).</a:t>
            </a:r>
            <a:endParaRPr lang="en-US" dirty="0"/>
          </a:p>
        </p:txBody>
      </p:sp>
      <p:sp>
        <p:nvSpPr>
          <p:cNvPr id="4" name="TextBox 3"/>
          <p:cNvSpPr txBox="1"/>
          <p:nvPr/>
        </p:nvSpPr>
        <p:spPr>
          <a:xfrm>
            <a:off x="-1317625" y="6619875"/>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555912306"/>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benevolence continued.</a:t>
            </a:r>
          </a:p>
          <a:p>
            <a:r>
              <a:rPr lang="en-US" dirty="0" smtClean="0"/>
              <a:t>A new event occurred about 2 years after Pentecost.</a:t>
            </a:r>
          </a:p>
          <a:p>
            <a:r>
              <a:rPr lang="en-US" dirty="0" smtClean="0"/>
              <a:t>Widows were neglected (Acts 6:1).</a:t>
            </a:r>
          </a:p>
          <a:p>
            <a:r>
              <a:rPr lang="en-US" dirty="0" smtClean="0"/>
              <a:t>7 men were chosen to serve.</a:t>
            </a:r>
          </a:p>
          <a:p>
            <a:r>
              <a:rPr lang="en-US" dirty="0" smtClean="0"/>
              <a:t>They had special qualifications (v. 3).</a:t>
            </a:r>
          </a:p>
        </p:txBody>
      </p:sp>
    </p:spTree>
    <p:extLst>
      <p:ext uri="{BB962C8B-B14F-4D97-AF65-F5344CB8AC3E}">
        <p14:creationId xmlns:p14="http://schemas.microsoft.com/office/powerpoint/2010/main" val="234137256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“Look </a:t>
            </a:r>
            <a:r>
              <a:rPr lang="en-US" dirty="0"/>
              <a:t>ye out therefore, brethren, from among you seven men of good report, full of the Spirit and of wisdom, whom we may appoint over this </a:t>
            </a:r>
            <a:r>
              <a:rPr lang="en-US" dirty="0" smtClean="0"/>
              <a:t>business” (Acts 6:3). </a:t>
            </a:r>
            <a:endParaRPr lang="en-US" dirty="0"/>
          </a:p>
        </p:txBody>
      </p:sp>
    </p:spTree>
    <p:extLst>
      <p:ext uri="{BB962C8B-B14F-4D97-AF65-F5344CB8AC3E}">
        <p14:creationId xmlns:p14="http://schemas.microsoft.com/office/powerpoint/2010/main" val="142906835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apostles were needed to a more fitting role: ministry of the </a:t>
            </a:r>
            <a:r>
              <a:rPr lang="en-US" dirty="0" smtClean="0"/>
              <a:t>word.</a:t>
            </a:r>
          </a:p>
          <a:p>
            <a:endParaRPr lang="en-US" dirty="0"/>
          </a:p>
          <a:p>
            <a:r>
              <a:rPr lang="en-US" dirty="0" smtClean="0"/>
              <a:t>“But </a:t>
            </a:r>
            <a:r>
              <a:rPr lang="en-US" dirty="0"/>
              <a:t>we will continue </a:t>
            </a:r>
            <a:r>
              <a:rPr lang="en-US" dirty="0" err="1"/>
              <a:t>stedfastly</a:t>
            </a:r>
            <a:r>
              <a:rPr lang="en-US" dirty="0"/>
              <a:t> in prayer, and in the ministry of the </a:t>
            </a:r>
            <a:r>
              <a:rPr lang="en-US" dirty="0" smtClean="0"/>
              <a:t>word” (Acts 6:4). </a:t>
            </a:r>
            <a:endParaRPr lang="en-US" dirty="0"/>
          </a:p>
          <a:p>
            <a:endParaRPr lang="en-US" dirty="0"/>
          </a:p>
        </p:txBody>
      </p:sp>
    </p:spTree>
    <p:extLst>
      <p:ext uri="{BB962C8B-B14F-4D97-AF65-F5344CB8AC3E}">
        <p14:creationId xmlns:p14="http://schemas.microsoft.com/office/powerpoint/2010/main" val="82326181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Understand some proper conclusions.</a:t>
            </a:r>
          </a:p>
          <a:p>
            <a:endParaRPr lang="en-US" dirty="0"/>
          </a:p>
          <a:p>
            <a:r>
              <a:rPr lang="en-US" dirty="0" smtClean="0"/>
              <a:t>1. Teaching the word is of highest import.</a:t>
            </a:r>
          </a:p>
          <a:p>
            <a:r>
              <a:rPr lang="en-US" dirty="0" smtClean="0"/>
              <a:t>2. Serving tables is very important, but of secondary importance.</a:t>
            </a:r>
          </a:p>
          <a:p>
            <a:r>
              <a:rPr lang="en-US" dirty="0" smtClean="0"/>
              <a:t>3. Jobs can be delegated in a church.</a:t>
            </a:r>
          </a:p>
          <a:p>
            <a:r>
              <a:rPr lang="en-US" dirty="0" smtClean="0"/>
              <a:t>4. Qualified persons can be found.</a:t>
            </a:r>
          </a:p>
          <a:p>
            <a:endParaRPr lang="en-US" dirty="0"/>
          </a:p>
        </p:txBody>
      </p:sp>
    </p:spTree>
    <p:extLst>
      <p:ext uri="{BB962C8B-B14F-4D97-AF65-F5344CB8AC3E}">
        <p14:creationId xmlns:p14="http://schemas.microsoft.com/office/powerpoint/2010/main" val="44320652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5. Influence on communities will follow.</a:t>
            </a:r>
          </a:p>
          <a:p>
            <a:r>
              <a:rPr lang="en-US" dirty="0" smtClean="0"/>
              <a:t>6. New Testament examples should and can be followed by all churches.</a:t>
            </a:r>
            <a:endParaRPr lang="en-US" dirty="0"/>
          </a:p>
        </p:txBody>
      </p:sp>
    </p:spTree>
    <p:extLst>
      <p:ext uri="{BB962C8B-B14F-4D97-AF65-F5344CB8AC3E}">
        <p14:creationId xmlns:p14="http://schemas.microsoft.com/office/powerpoint/2010/main" val="30071155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“…8 </a:t>
            </a:r>
            <a:r>
              <a:rPr lang="en-US" dirty="0"/>
              <a:t>but thou shalt surely open thy hand unto him, and shalt surely lend him sufficient for his need in that which he </a:t>
            </a:r>
            <a:r>
              <a:rPr lang="en-US" dirty="0" err="1" smtClean="0"/>
              <a:t>wanteth</a:t>
            </a:r>
            <a:r>
              <a:rPr lang="en-US" dirty="0"/>
              <a:t>… For the poor will never cease out of the land: therefore I command thee, saying, Thou shalt surely open thy hand unto thy brother, to thy needy, and to thy poor, in thy </a:t>
            </a:r>
            <a:r>
              <a:rPr lang="en-US" dirty="0" smtClean="0"/>
              <a:t>land” (Deut. 15:7-8,11).</a:t>
            </a:r>
            <a:endParaRPr lang="en-US" dirty="0"/>
          </a:p>
          <a:p>
            <a:endParaRPr lang="en-US" dirty="0"/>
          </a:p>
        </p:txBody>
      </p:sp>
    </p:spTree>
    <p:extLst>
      <p:ext uri="{BB962C8B-B14F-4D97-AF65-F5344CB8AC3E}">
        <p14:creationId xmlns:p14="http://schemas.microsoft.com/office/powerpoint/2010/main" val="2589450319"/>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smtClean="0"/>
          </a:p>
          <a:p>
            <a:r>
              <a:rPr lang="en-US" dirty="0" smtClean="0"/>
              <a:t>A 3</a:t>
            </a:r>
            <a:r>
              <a:rPr lang="en-US" baseline="30000" dirty="0" smtClean="0"/>
              <a:t>rd</a:t>
            </a:r>
            <a:r>
              <a:rPr lang="en-US" dirty="0"/>
              <a:t> </a:t>
            </a:r>
            <a:r>
              <a:rPr lang="en-US" dirty="0" smtClean="0"/>
              <a:t>case occurred a dozen years later.</a:t>
            </a:r>
          </a:p>
          <a:p>
            <a:r>
              <a:rPr lang="en-US" dirty="0" smtClean="0"/>
              <a:t>A famine is recorded about 45 AD.</a:t>
            </a:r>
          </a:p>
          <a:p>
            <a:r>
              <a:rPr lang="en-US" dirty="0" err="1" smtClean="0"/>
              <a:t>Agabus</a:t>
            </a:r>
            <a:r>
              <a:rPr lang="en-US" dirty="0" smtClean="0"/>
              <a:t> predicted this famine.</a:t>
            </a:r>
          </a:p>
          <a:p>
            <a:r>
              <a:rPr lang="en-US" dirty="0" smtClean="0"/>
              <a:t>The Antioch brethren reacted well.</a:t>
            </a:r>
          </a:p>
        </p:txBody>
      </p:sp>
    </p:spTree>
    <p:extLst>
      <p:ext uri="{BB962C8B-B14F-4D97-AF65-F5344CB8AC3E}">
        <p14:creationId xmlns:p14="http://schemas.microsoft.com/office/powerpoint/2010/main" val="90750181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there stood up one of them named </a:t>
            </a:r>
            <a:r>
              <a:rPr lang="en-US" dirty="0" err="1"/>
              <a:t>Agabus</a:t>
            </a:r>
            <a:r>
              <a:rPr lang="en-US" dirty="0"/>
              <a:t>, and signified by the Spirit that there should be a great famine over all the world: which came to pass in the days of </a:t>
            </a:r>
            <a:r>
              <a:rPr lang="en-US" dirty="0" smtClean="0"/>
              <a:t>Claudius…”</a:t>
            </a:r>
            <a:endParaRPr lang="en-US" dirty="0"/>
          </a:p>
          <a:p>
            <a:endParaRPr lang="en-US" dirty="0"/>
          </a:p>
          <a:p>
            <a:endParaRPr lang="en-US" dirty="0"/>
          </a:p>
        </p:txBody>
      </p:sp>
    </p:spTree>
    <p:extLst>
      <p:ext uri="{BB962C8B-B14F-4D97-AF65-F5344CB8AC3E}">
        <p14:creationId xmlns:p14="http://schemas.microsoft.com/office/powerpoint/2010/main" val="342577385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…And </a:t>
            </a:r>
            <a:r>
              <a:rPr lang="en-US" dirty="0"/>
              <a:t>the disciples, every man according to his ability, determined to send relief unto the brethren that dwelt in Judea: 30 which also they did, sending it to the elders by the hand of Barnabas and </a:t>
            </a:r>
            <a:r>
              <a:rPr lang="en-US" dirty="0" smtClean="0"/>
              <a:t>Saul” (Acts 11:28-30).</a:t>
            </a:r>
            <a:endParaRPr lang="en-US" dirty="0"/>
          </a:p>
        </p:txBody>
      </p:sp>
    </p:spTree>
    <p:extLst>
      <p:ext uri="{BB962C8B-B14F-4D97-AF65-F5344CB8AC3E}">
        <p14:creationId xmlns:p14="http://schemas.microsoft.com/office/powerpoint/2010/main" val="116746686"/>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relief was sent to the elders in Jerusalem (v. 30).</a:t>
            </a:r>
          </a:p>
          <a:p>
            <a:r>
              <a:rPr lang="en-US" dirty="0" smtClean="0"/>
              <a:t>This implies the distribution was in the hands of elders.</a:t>
            </a:r>
          </a:p>
          <a:p>
            <a:r>
              <a:rPr lang="en-US" dirty="0" smtClean="0"/>
              <a:t>How they handled it Luke does not say.</a:t>
            </a:r>
          </a:p>
          <a:p>
            <a:r>
              <a:rPr lang="en-US" dirty="0" smtClean="0"/>
              <a:t>Were the “7” still active and available?</a:t>
            </a:r>
          </a:p>
        </p:txBody>
      </p:sp>
    </p:spTree>
    <p:extLst>
      <p:ext uri="{BB962C8B-B14F-4D97-AF65-F5344CB8AC3E}">
        <p14:creationId xmlns:p14="http://schemas.microsoft.com/office/powerpoint/2010/main" val="3538032728"/>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Later mention of deacons is interesting.</a:t>
            </a:r>
          </a:p>
          <a:p>
            <a:endParaRPr lang="en-US" dirty="0"/>
          </a:p>
          <a:p>
            <a:r>
              <a:rPr lang="en-US" dirty="0" smtClean="0"/>
              <a:t>“Paul </a:t>
            </a:r>
            <a:r>
              <a:rPr lang="en-US" dirty="0"/>
              <a:t>and Timothy, servants of Christ Jesus, to all the saints in Christ Jesus that are at Philippi, with the bishops and deacons</a:t>
            </a:r>
            <a:r>
              <a:rPr lang="en-US" dirty="0" smtClean="0"/>
              <a:t>:” (Philippians 1:1).</a:t>
            </a:r>
            <a:endParaRPr lang="en-US" dirty="0"/>
          </a:p>
        </p:txBody>
      </p:sp>
    </p:spTree>
    <p:extLst>
      <p:ext uri="{BB962C8B-B14F-4D97-AF65-F5344CB8AC3E}">
        <p14:creationId xmlns:p14="http://schemas.microsoft.com/office/powerpoint/2010/main" val="341328329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“Deacons </a:t>
            </a:r>
            <a:r>
              <a:rPr lang="en-US" dirty="0"/>
              <a:t>in like manner must be grave, not double-tongued, not given to much wine, not greedy of filthy lucre; 9 holding the mystery of the faith in a pure conscience. 10 And let these also first be proved; then let them serve as deacons, if they be </a:t>
            </a:r>
            <a:r>
              <a:rPr lang="en-US" dirty="0" smtClean="0"/>
              <a:t>blameless” (1 Timothy 3:8-10). </a:t>
            </a:r>
            <a:endParaRPr lang="en-US" dirty="0"/>
          </a:p>
        </p:txBody>
      </p:sp>
    </p:spTree>
    <p:extLst>
      <p:ext uri="{BB962C8B-B14F-4D97-AF65-F5344CB8AC3E}">
        <p14:creationId xmlns:p14="http://schemas.microsoft.com/office/powerpoint/2010/main" val="991446038"/>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Paul alludes to yet a 4</a:t>
            </a:r>
            <a:r>
              <a:rPr lang="en-US" baseline="30000" dirty="0"/>
              <a:t>th</a:t>
            </a:r>
            <a:r>
              <a:rPr lang="en-US" dirty="0"/>
              <a:t> </a:t>
            </a:r>
            <a:r>
              <a:rPr lang="en-US" dirty="0" smtClean="0"/>
              <a:t>case.   </a:t>
            </a:r>
          </a:p>
          <a:p>
            <a:r>
              <a:rPr lang="en-US" dirty="0" smtClean="0"/>
              <a:t>He was arrested (Acts 21) and is now before the Governor </a:t>
            </a:r>
            <a:r>
              <a:rPr lang="en-US" smtClean="0"/>
              <a:t>Felix, also </a:t>
            </a:r>
            <a:r>
              <a:rPr lang="en-US" dirty="0" smtClean="0"/>
              <a:t>the High Priest Ananias who brought the orator </a:t>
            </a:r>
            <a:r>
              <a:rPr lang="en-US" dirty="0" err="1" smtClean="0"/>
              <a:t>Tertullus</a:t>
            </a:r>
            <a:r>
              <a:rPr lang="en-US" dirty="0" smtClean="0"/>
              <a:t> (Acts 24).</a:t>
            </a:r>
          </a:p>
          <a:p>
            <a:r>
              <a:rPr lang="en-US" dirty="0" smtClean="0"/>
              <a:t>He is charged with insurrection, being a ringleader of the sect of the Nazarenes, and profaning the Temple.</a:t>
            </a:r>
            <a:endParaRPr lang="en-US" dirty="0"/>
          </a:p>
        </p:txBody>
      </p:sp>
    </p:spTree>
    <p:extLst>
      <p:ext uri="{BB962C8B-B14F-4D97-AF65-F5344CB8AC3E}">
        <p14:creationId xmlns:p14="http://schemas.microsoft.com/office/powerpoint/2010/main" val="3274449548"/>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Paul’s answer included:</a:t>
            </a:r>
          </a:p>
          <a:p>
            <a:pPr marL="0" indent="0">
              <a:buNone/>
            </a:pPr>
            <a:endParaRPr lang="en-US" dirty="0"/>
          </a:p>
          <a:p>
            <a:pPr marL="0" indent="0">
              <a:buNone/>
            </a:pPr>
            <a:r>
              <a:rPr lang="en-US" dirty="0" smtClean="0"/>
              <a:t>“Seeing </a:t>
            </a:r>
            <a:r>
              <a:rPr lang="en-US" dirty="0"/>
              <a:t>that thou canst take knowledge that it is not more than twelve days since I went up to worship at Jerusalem: 12 and neither in the temple did they find me disputing with any man or stirring up a crowd, nor in the synagogues, nor in the </a:t>
            </a:r>
            <a:r>
              <a:rPr lang="en-US" dirty="0" smtClean="0"/>
              <a:t>city…” </a:t>
            </a:r>
            <a:endParaRPr lang="en-US" dirty="0"/>
          </a:p>
        </p:txBody>
      </p:sp>
    </p:spTree>
    <p:extLst>
      <p:ext uri="{BB962C8B-B14F-4D97-AF65-F5344CB8AC3E}">
        <p14:creationId xmlns:p14="http://schemas.microsoft.com/office/powerpoint/2010/main" val="127886105"/>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“…13 </a:t>
            </a:r>
            <a:r>
              <a:rPr lang="en-US" dirty="0"/>
              <a:t>Neither can they prove to thee the things whereof they now accuse me</a:t>
            </a:r>
            <a:r>
              <a:rPr lang="en-US" dirty="0" smtClean="0"/>
              <a:t>…</a:t>
            </a:r>
            <a:endParaRPr lang="en-US" dirty="0"/>
          </a:p>
          <a:p>
            <a:r>
              <a:rPr lang="en-US" dirty="0"/>
              <a:t> </a:t>
            </a:r>
            <a:r>
              <a:rPr lang="en-US" dirty="0" smtClean="0"/>
              <a:t>…17 Now </a:t>
            </a:r>
            <a:r>
              <a:rPr lang="en-US" dirty="0"/>
              <a:t>after some years I came to bring alms to my nation, and offerings</a:t>
            </a:r>
            <a:r>
              <a:rPr lang="en-US" dirty="0" smtClean="0"/>
              <a:t>:” </a:t>
            </a:r>
          </a:p>
          <a:p>
            <a:r>
              <a:rPr lang="en-US" dirty="0" smtClean="0"/>
              <a:t>(Acts 24:11-17).</a:t>
            </a:r>
            <a:endParaRPr lang="en-US" dirty="0"/>
          </a:p>
        </p:txBody>
      </p:sp>
    </p:spTree>
    <p:extLst>
      <p:ext uri="{BB962C8B-B14F-4D97-AF65-F5344CB8AC3E}">
        <p14:creationId xmlns:p14="http://schemas.microsoft.com/office/powerpoint/2010/main" val="378735298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Paul had been collecting several years.</a:t>
            </a:r>
          </a:p>
          <a:p>
            <a:endParaRPr lang="en-US" dirty="0"/>
          </a:p>
          <a:p>
            <a:r>
              <a:rPr lang="en-US" dirty="0" smtClean="0"/>
              <a:t>“Now </a:t>
            </a:r>
            <a:r>
              <a:rPr lang="en-US" dirty="0"/>
              <a:t>concerning the collection for the saints, as I gave order to the churches of Galatia, so also do ye. 2 Upon the first day of the week let each one of you lay by him in store, as he may prosper, that no collections be made when I </a:t>
            </a:r>
            <a:r>
              <a:rPr lang="en-US" dirty="0" smtClean="0"/>
              <a:t>come…”</a:t>
            </a:r>
            <a:endParaRPr lang="en-US" dirty="0"/>
          </a:p>
        </p:txBody>
      </p:sp>
    </p:spTree>
    <p:extLst>
      <p:ext uri="{BB962C8B-B14F-4D97-AF65-F5344CB8AC3E}">
        <p14:creationId xmlns:p14="http://schemas.microsoft.com/office/powerpoint/2010/main" val="36277377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One very interesting principle:</a:t>
            </a:r>
          </a:p>
          <a:p>
            <a:endParaRPr lang="en-US" dirty="0"/>
          </a:p>
          <a:p>
            <a:r>
              <a:rPr lang="en-US" dirty="0" smtClean="0"/>
              <a:t>“If </a:t>
            </a:r>
            <a:r>
              <a:rPr lang="en-US" dirty="0"/>
              <a:t>thou lend money to any of my people with thee that is poor, thou shalt not be to him as a creditor; neither shall ye lay upon him </a:t>
            </a:r>
            <a:r>
              <a:rPr lang="en-US" dirty="0" smtClean="0"/>
              <a:t>interest” (Exodus 22:25).</a:t>
            </a:r>
            <a:endParaRPr lang="en-US" dirty="0"/>
          </a:p>
          <a:p>
            <a:endParaRPr lang="en-US" dirty="0"/>
          </a:p>
        </p:txBody>
      </p:sp>
    </p:spTree>
    <p:extLst>
      <p:ext uri="{BB962C8B-B14F-4D97-AF65-F5344CB8AC3E}">
        <p14:creationId xmlns:p14="http://schemas.microsoft.com/office/powerpoint/2010/main" val="407198663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3 And when I arrive, whomsoever ye shall approve, them will I send with letters to carry your bounty unto Jerusalem:” (1 Cor. 16:1-3). </a:t>
            </a:r>
            <a:endParaRPr lang="en-US" dirty="0" smtClean="0"/>
          </a:p>
          <a:p>
            <a:endParaRPr lang="en-US" dirty="0"/>
          </a:p>
          <a:p>
            <a:r>
              <a:rPr lang="en-US" dirty="0" smtClean="0"/>
              <a:t>Yet, evidently they delayed their gifts.</a:t>
            </a:r>
            <a:endParaRPr lang="en-US" dirty="0"/>
          </a:p>
          <a:p>
            <a:endParaRPr lang="en-US" dirty="0"/>
          </a:p>
        </p:txBody>
      </p:sp>
    </p:spTree>
    <p:extLst>
      <p:ext uri="{BB962C8B-B14F-4D97-AF65-F5344CB8AC3E}">
        <p14:creationId xmlns:p14="http://schemas.microsoft.com/office/powerpoint/2010/main" val="151394239"/>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a:t>
            </a:r>
            <a:r>
              <a:rPr lang="en-US" dirty="0"/>
              <a:t>as touching the ministering to the saints, it is superfluous for me to write to you: 2 for I know your readiness, of which I glory on your behalf to them of Macedonia, that Achaia hath been prepared for a year past; and your zeal hath stirred up very many of </a:t>
            </a:r>
            <a:r>
              <a:rPr lang="en-US" dirty="0" smtClean="0"/>
              <a:t>them…”</a:t>
            </a:r>
            <a:endParaRPr lang="en-US" dirty="0"/>
          </a:p>
        </p:txBody>
      </p:sp>
    </p:spTree>
    <p:extLst>
      <p:ext uri="{BB962C8B-B14F-4D97-AF65-F5344CB8AC3E}">
        <p14:creationId xmlns:p14="http://schemas.microsoft.com/office/powerpoint/2010/main" val="2700220967"/>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But I have sent the brethren, that our glorying on your behalf may not be made void in this respect; that, even as I said, ye may be prepared: 4 lest by any means, if there come with me any of Macedonia and find you unprepared, we (that we say not, ye) should be put to shame in this </a:t>
            </a:r>
            <a:r>
              <a:rPr lang="en-US" dirty="0" smtClean="0"/>
              <a:t>confidence…” </a:t>
            </a:r>
            <a:endParaRPr lang="en-US" dirty="0"/>
          </a:p>
        </p:txBody>
      </p:sp>
    </p:spTree>
    <p:extLst>
      <p:ext uri="{BB962C8B-B14F-4D97-AF65-F5344CB8AC3E}">
        <p14:creationId xmlns:p14="http://schemas.microsoft.com/office/powerpoint/2010/main" val="3354468787"/>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a:t>
            </a:r>
            <a:r>
              <a:rPr lang="en-US" dirty="0"/>
              <a:t>thought it necessary therefore to entreat the brethren, that they would go before unto you, and make up beforehand your </a:t>
            </a:r>
            <a:r>
              <a:rPr lang="en-US" dirty="0" err="1"/>
              <a:t>aforepromised</a:t>
            </a:r>
            <a:r>
              <a:rPr lang="en-US" dirty="0"/>
              <a:t> bounty, that the same might be ready as a matter of bounty, and not of </a:t>
            </a:r>
            <a:r>
              <a:rPr lang="en-US" dirty="0" smtClean="0"/>
              <a:t>extortion” (2 Cor. 9:1-5).</a:t>
            </a:r>
            <a:endParaRPr lang="en-US" dirty="0"/>
          </a:p>
        </p:txBody>
      </p:sp>
    </p:spTree>
    <p:extLst>
      <p:ext uri="{BB962C8B-B14F-4D97-AF65-F5344CB8AC3E}">
        <p14:creationId xmlns:p14="http://schemas.microsoft.com/office/powerpoint/2010/main" val="1183782098"/>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 the return from his 3</a:t>
            </a:r>
            <a:r>
              <a:rPr lang="en-US" baseline="30000" dirty="0" smtClean="0"/>
              <a:t>rd</a:t>
            </a:r>
            <a:r>
              <a:rPr lang="en-US" dirty="0" smtClean="0"/>
              <a:t> missionary journey, </a:t>
            </a:r>
            <a:r>
              <a:rPr lang="en-US" b="1" i="1" dirty="0" smtClean="0">
                <a:solidFill>
                  <a:srgbClr val="FFFFFF"/>
                </a:solidFill>
              </a:rPr>
              <a:t>7 men </a:t>
            </a:r>
            <a:r>
              <a:rPr lang="en-US" dirty="0" smtClean="0"/>
              <a:t>accompanied him (Acts 20:4-5).</a:t>
            </a:r>
          </a:p>
          <a:p>
            <a:r>
              <a:rPr lang="en-US" dirty="0" smtClean="0"/>
              <a:t>These men were </a:t>
            </a:r>
            <a:r>
              <a:rPr lang="en-US" b="1" i="1" dirty="0" smtClean="0">
                <a:solidFill>
                  <a:srgbClr val="FFFFFF"/>
                </a:solidFill>
              </a:rPr>
              <a:t>helping carry the money </a:t>
            </a:r>
            <a:r>
              <a:rPr lang="en-US" dirty="0" smtClean="0"/>
              <a:t>which was likely in gold and silver coins.</a:t>
            </a:r>
          </a:p>
          <a:p>
            <a:r>
              <a:rPr lang="en-US" dirty="0" smtClean="0"/>
              <a:t>Paul was very careful in handling this collection.</a:t>
            </a:r>
          </a:p>
        </p:txBody>
      </p:sp>
    </p:spTree>
    <p:extLst>
      <p:ext uri="{BB962C8B-B14F-4D97-AF65-F5344CB8AC3E}">
        <p14:creationId xmlns:p14="http://schemas.microsoft.com/office/powerpoint/2010/main" val="964814561"/>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Paul decided to walk a while; why?</a:t>
            </a:r>
          </a:p>
          <a:p>
            <a:endParaRPr lang="en-US" dirty="0"/>
          </a:p>
          <a:p>
            <a:r>
              <a:rPr lang="en-US" dirty="0" smtClean="0"/>
              <a:t>“But </a:t>
            </a:r>
            <a:r>
              <a:rPr lang="en-US" dirty="0"/>
              <a:t>we going before to the ship set sail for </a:t>
            </a:r>
            <a:r>
              <a:rPr lang="en-US" dirty="0" err="1"/>
              <a:t>Assos</a:t>
            </a:r>
            <a:r>
              <a:rPr lang="en-US" dirty="0"/>
              <a:t>, there intending to take in Paul: for so had he appointed, intending himself to go by land. 14 And when he met us at </a:t>
            </a:r>
            <a:r>
              <a:rPr lang="en-US" dirty="0" err="1"/>
              <a:t>Assos</a:t>
            </a:r>
            <a:r>
              <a:rPr lang="en-US" dirty="0"/>
              <a:t>, we took him in, and came to </a:t>
            </a:r>
            <a:r>
              <a:rPr lang="en-US" dirty="0" err="1" smtClean="0"/>
              <a:t>Mitylene</a:t>
            </a:r>
            <a:r>
              <a:rPr lang="en-US" dirty="0" smtClean="0"/>
              <a:t>” (Acts 20:13-14).</a:t>
            </a:r>
            <a:endParaRPr lang="en-US" dirty="0"/>
          </a:p>
        </p:txBody>
      </p:sp>
    </p:spTree>
    <p:extLst>
      <p:ext uri="{BB962C8B-B14F-4D97-AF65-F5344CB8AC3E}">
        <p14:creationId xmlns:p14="http://schemas.microsoft.com/office/powerpoint/2010/main" val="2524054684"/>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distance from Troas to </a:t>
            </a:r>
            <a:r>
              <a:rPr lang="en-US" dirty="0" err="1" smtClean="0"/>
              <a:t>Assos</a:t>
            </a:r>
            <a:r>
              <a:rPr lang="en-US" dirty="0" smtClean="0"/>
              <a:t> was about 20 miles, about half shorter than sailing around the peninsula.</a:t>
            </a:r>
          </a:p>
          <a:p>
            <a:endParaRPr lang="en-US" dirty="0"/>
          </a:p>
          <a:p>
            <a:r>
              <a:rPr lang="en-US" dirty="0" smtClean="0"/>
              <a:t>Did he need time to meditate?</a:t>
            </a:r>
          </a:p>
          <a:p>
            <a:r>
              <a:rPr lang="en-US" dirty="0" smtClean="0"/>
              <a:t>Was this a chance to deceive possible robbers who knew Paul was carrying large sums of money?</a:t>
            </a:r>
            <a:endParaRPr lang="en-US" dirty="0"/>
          </a:p>
        </p:txBody>
      </p:sp>
    </p:spTree>
    <p:extLst>
      <p:ext uri="{BB962C8B-B14F-4D97-AF65-F5344CB8AC3E}">
        <p14:creationId xmlns:p14="http://schemas.microsoft.com/office/powerpoint/2010/main" val="1644727636"/>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Remember that Luke recorded </a:t>
            </a:r>
            <a:r>
              <a:rPr lang="en-US" dirty="0"/>
              <a:t>that Paul did bring alms.</a:t>
            </a:r>
          </a:p>
          <a:p>
            <a:endParaRPr lang="en-US" dirty="0"/>
          </a:p>
          <a:p>
            <a:r>
              <a:rPr lang="en-US" dirty="0" smtClean="0"/>
              <a:t>“Now </a:t>
            </a:r>
            <a:r>
              <a:rPr lang="en-US" dirty="0"/>
              <a:t>after some years I came to bring alms to my nation, and </a:t>
            </a:r>
            <a:r>
              <a:rPr lang="en-US" dirty="0" smtClean="0"/>
              <a:t>offerings…”</a:t>
            </a:r>
          </a:p>
          <a:p>
            <a:r>
              <a:rPr lang="en-US" dirty="0" smtClean="0"/>
              <a:t>(Acts 24:17).</a:t>
            </a:r>
            <a:endParaRPr lang="en-US" dirty="0"/>
          </a:p>
        </p:txBody>
      </p:sp>
    </p:spTree>
    <p:extLst>
      <p:ext uri="{BB962C8B-B14F-4D97-AF65-F5344CB8AC3E}">
        <p14:creationId xmlns:p14="http://schemas.microsoft.com/office/powerpoint/2010/main" val="3595341265"/>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Several conclusions are acceptable.</a:t>
            </a:r>
          </a:p>
          <a:p>
            <a:endParaRPr lang="en-US" dirty="0"/>
          </a:p>
          <a:p>
            <a:r>
              <a:rPr lang="en-US" dirty="0" smtClean="0"/>
              <a:t>Loving benevolence characterized them.</a:t>
            </a:r>
          </a:p>
          <a:p>
            <a:r>
              <a:rPr lang="en-US" dirty="0" smtClean="0"/>
              <a:t>Each church bore its own responsibilities,</a:t>
            </a:r>
            <a:r>
              <a:rPr lang="en-US" dirty="0"/>
              <a:t> </a:t>
            </a:r>
            <a:r>
              <a:rPr lang="en-US" dirty="0" smtClean="0"/>
              <a:t>met its own needs.</a:t>
            </a:r>
          </a:p>
          <a:p>
            <a:r>
              <a:rPr lang="en-US" dirty="0" smtClean="0"/>
              <a:t>They were careful to help others if needed.</a:t>
            </a:r>
          </a:p>
          <a:p>
            <a:r>
              <a:rPr lang="en-US" dirty="0" smtClean="0"/>
              <a:t> </a:t>
            </a:r>
            <a:r>
              <a:rPr lang="en-US" dirty="0"/>
              <a:t>Churches responded to needs of churches and individuals.</a:t>
            </a:r>
          </a:p>
          <a:p>
            <a:endParaRPr lang="en-US" dirty="0" smtClean="0"/>
          </a:p>
        </p:txBody>
      </p:sp>
    </p:spTree>
    <p:extLst>
      <p:ext uri="{BB962C8B-B14F-4D97-AF65-F5344CB8AC3E}">
        <p14:creationId xmlns:p14="http://schemas.microsoft.com/office/powerpoint/2010/main" val="350432171"/>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Examples are seen where churches gave help to other churches.</a:t>
            </a:r>
          </a:p>
          <a:p>
            <a:r>
              <a:rPr lang="en-US" dirty="0" smtClean="0"/>
              <a:t>If for benevolence, </a:t>
            </a:r>
            <a:r>
              <a:rPr lang="en-US" b="1" i="1" dirty="0" smtClean="0">
                <a:solidFill>
                  <a:srgbClr val="FFFFFF"/>
                </a:solidFill>
              </a:rPr>
              <a:t>then the principle is established </a:t>
            </a:r>
            <a:r>
              <a:rPr lang="en-US" dirty="0" smtClean="0"/>
              <a:t>that one congregation can help another in its needs.</a:t>
            </a:r>
          </a:p>
          <a:p>
            <a:r>
              <a:rPr lang="en-US" b="1" i="1" dirty="0">
                <a:solidFill>
                  <a:srgbClr val="FFFFFF"/>
                </a:solidFill>
              </a:rPr>
              <a:t>Individual</a:t>
            </a:r>
            <a:r>
              <a:rPr lang="en-US" dirty="0"/>
              <a:t> giving and </a:t>
            </a:r>
            <a:r>
              <a:rPr lang="en-US" b="1" i="1" dirty="0">
                <a:solidFill>
                  <a:srgbClr val="FFFFFF"/>
                </a:solidFill>
              </a:rPr>
              <a:t>congregational</a:t>
            </a:r>
            <a:r>
              <a:rPr lang="en-US" dirty="0"/>
              <a:t> giving are different.</a:t>
            </a:r>
          </a:p>
          <a:p>
            <a:endParaRPr lang="en-US" dirty="0" smtClean="0"/>
          </a:p>
          <a:p>
            <a:r>
              <a:rPr lang="en-US" dirty="0" smtClean="0"/>
              <a:t>They could even promise a year ahead!</a:t>
            </a:r>
            <a:endParaRPr lang="en-US" dirty="0"/>
          </a:p>
          <a:p>
            <a:endParaRPr lang="en-US" dirty="0"/>
          </a:p>
        </p:txBody>
      </p:sp>
    </p:spTree>
    <p:extLst>
      <p:ext uri="{BB962C8B-B14F-4D97-AF65-F5344CB8AC3E}">
        <p14:creationId xmlns:p14="http://schemas.microsoft.com/office/powerpoint/2010/main" val="34992328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sz="3800" dirty="0" smtClean="0"/>
              <a:t>“Remove </a:t>
            </a:r>
            <a:r>
              <a:rPr lang="en-US" sz="3800" dirty="0"/>
              <a:t>not the ancient landmark; And enter not into the fields of the </a:t>
            </a:r>
            <a:r>
              <a:rPr lang="en-US" sz="3800" dirty="0" smtClean="0"/>
              <a:t>fatherless”  (Proverbs 23:10).</a:t>
            </a:r>
          </a:p>
          <a:p>
            <a:endParaRPr lang="en-US" sz="3800" dirty="0" smtClean="0"/>
          </a:p>
          <a:p>
            <a:r>
              <a:rPr lang="en-US" sz="3800" dirty="0" smtClean="0"/>
              <a:t>“Jehovah </a:t>
            </a:r>
            <a:r>
              <a:rPr lang="en-US" sz="3800" dirty="0" err="1"/>
              <a:t>preserveth</a:t>
            </a:r>
            <a:r>
              <a:rPr lang="en-US" sz="3800" dirty="0"/>
              <a:t> the sojourners; He </a:t>
            </a:r>
            <a:r>
              <a:rPr lang="en-US" sz="3800" dirty="0" err="1"/>
              <a:t>upholdeth</a:t>
            </a:r>
            <a:r>
              <a:rPr lang="en-US" sz="3800" dirty="0"/>
              <a:t> the fatherless and widow; But the way of the wicked he </a:t>
            </a:r>
            <a:r>
              <a:rPr lang="en-US" sz="3800" dirty="0" err="1"/>
              <a:t>turneth</a:t>
            </a:r>
            <a:r>
              <a:rPr lang="en-US" sz="3800" dirty="0"/>
              <a:t> upside </a:t>
            </a:r>
            <a:r>
              <a:rPr lang="en-US" sz="3800" dirty="0" smtClean="0"/>
              <a:t>down” (Psalms 146:9). </a:t>
            </a:r>
            <a:endParaRPr lang="en-US" sz="3800" dirty="0"/>
          </a:p>
          <a:p>
            <a:endParaRPr lang="en-US" dirty="0"/>
          </a:p>
          <a:p>
            <a:pPr marL="0" indent="0">
              <a:buNone/>
            </a:pPr>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3323776781"/>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“For </a:t>
            </a:r>
            <a:r>
              <a:rPr lang="en-US" dirty="0"/>
              <a:t>as touching the ministering to the saints, it is superfluous for me to write to you: 2 for I know your readiness, of which I glory on your behalf to them of Macedonia, that Achaia hath been prepared for a year past; and your zeal hath stirred up very many of </a:t>
            </a:r>
            <a:r>
              <a:rPr lang="en-US" dirty="0" smtClean="0"/>
              <a:t>them...make up beforehand your </a:t>
            </a:r>
            <a:r>
              <a:rPr lang="en-US" dirty="0" err="1" smtClean="0"/>
              <a:t>aforepromised</a:t>
            </a:r>
            <a:r>
              <a:rPr lang="en-US" dirty="0" smtClean="0"/>
              <a:t> bounty” (2 Cor. 9:1-5). </a:t>
            </a:r>
            <a:endParaRPr lang="en-US" dirty="0"/>
          </a:p>
        </p:txBody>
      </p:sp>
    </p:spTree>
    <p:extLst>
      <p:ext uri="{BB962C8B-B14F-4D97-AF65-F5344CB8AC3E}">
        <p14:creationId xmlns:p14="http://schemas.microsoft.com/office/powerpoint/2010/main" val="1171401771"/>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2 types of </a:t>
            </a:r>
            <a:r>
              <a:rPr lang="en-US" dirty="0" smtClean="0"/>
              <a:t>benevolence are seen in the book of Acts:</a:t>
            </a:r>
          </a:p>
          <a:p>
            <a:r>
              <a:rPr lang="en-US" dirty="0" smtClean="0"/>
              <a:t>congregations gave to </a:t>
            </a:r>
            <a:r>
              <a:rPr lang="en-US" b="1" i="1" dirty="0" smtClean="0">
                <a:solidFill>
                  <a:srgbClr val="FFFFFF"/>
                </a:solidFill>
              </a:rPr>
              <a:t>individuals</a:t>
            </a:r>
            <a:r>
              <a:rPr lang="en-US" dirty="0" smtClean="0"/>
              <a:t>;</a:t>
            </a:r>
          </a:p>
          <a:p>
            <a:r>
              <a:rPr lang="en-US" dirty="0" smtClean="0"/>
              <a:t>congregations gave to</a:t>
            </a:r>
            <a:r>
              <a:rPr lang="en-US" b="1" i="1" dirty="0" smtClean="0">
                <a:solidFill>
                  <a:srgbClr val="FFFFFF"/>
                </a:solidFill>
              </a:rPr>
              <a:t> other congregations</a:t>
            </a:r>
            <a:r>
              <a:rPr lang="en-US" dirty="0" smtClean="0"/>
              <a:t>.</a:t>
            </a:r>
          </a:p>
          <a:p>
            <a:endParaRPr lang="en-US" dirty="0" smtClean="0"/>
          </a:p>
          <a:p>
            <a:r>
              <a:rPr lang="en-US" dirty="0" smtClean="0"/>
              <a:t>There is no indication that benevolence was done </a:t>
            </a:r>
            <a:r>
              <a:rPr lang="en-US" b="1" i="1" dirty="0" smtClean="0">
                <a:solidFill>
                  <a:srgbClr val="FFFFFF"/>
                </a:solidFill>
              </a:rPr>
              <a:t>to</a:t>
            </a:r>
            <a:r>
              <a:rPr lang="en-US" dirty="0" smtClean="0"/>
              <a:t> or </a:t>
            </a:r>
            <a:r>
              <a:rPr lang="en-US" b="1" i="1" dirty="0" smtClean="0">
                <a:solidFill>
                  <a:srgbClr val="FFFFFF"/>
                </a:solidFill>
              </a:rPr>
              <a:t>through</a:t>
            </a:r>
            <a:r>
              <a:rPr lang="en-US" dirty="0" smtClean="0"/>
              <a:t> other agencies.</a:t>
            </a:r>
          </a:p>
        </p:txBody>
      </p:sp>
    </p:spTree>
    <p:extLst>
      <p:ext uri="{BB962C8B-B14F-4D97-AF65-F5344CB8AC3E}">
        <p14:creationId xmlns:p14="http://schemas.microsoft.com/office/powerpoint/2010/main" val="2160655641"/>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Such generosity and </a:t>
            </a:r>
            <a:r>
              <a:rPr lang="en-US" dirty="0" smtClean="0"/>
              <a:t>help, </a:t>
            </a:r>
            <a:r>
              <a:rPr lang="en-US" b="1" i="1" dirty="0" smtClean="0">
                <a:solidFill>
                  <a:srgbClr val="FFFFFF"/>
                </a:solidFill>
              </a:rPr>
              <a:t>when observed by the local communities,  </a:t>
            </a:r>
            <a:r>
              <a:rPr lang="en-US" dirty="0"/>
              <a:t>brought glory and honor to the name of Jesus Christ.</a:t>
            </a:r>
          </a:p>
          <a:p>
            <a:endParaRPr lang="en-US" dirty="0"/>
          </a:p>
          <a:p>
            <a:endParaRPr lang="en-US" dirty="0"/>
          </a:p>
        </p:txBody>
      </p:sp>
    </p:spTree>
    <p:extLst>
      <p:ext uri="{BB962C8B-B14F-4D97-AF65-F5344CB8AC3E}">
        <p14:creationId xmlns:p14="http://schemas.microsoft.com/office/powerpoint/2010/main" val="2162366811"/>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“unto him be glory in the church and in Christ Jesus unto all generations forever and ever.  Amen.” (Ephesians 3:21).</a:t>
            </a:r>
            <a:endParaRPr lang="en-US" dirty="0"/>
          </a:p>
        </p:txBody>
      </p:sp>
    </p:spTree>
    <p:extLst>
      <p:ext uri="{BB962C8B-B14F-4D97-AF65-F5344CB8AC3E}">
        <p14:creationId xmlns:p14="http://schemas.microsoft.com/office/powerpoint/2010/main" val="2462836796"/>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Lord’s teaching is plain.</a:t>
            </a:r>
          </a:p>
          <a:p>
            <a:pPr marL="0" indent="0">
              <a:buNone/>
            </a:pPr>
            <a:endParaRPr lang="en-US" dirty="0"/>
          </a:p>
          <a:p>
            <a:pPr marL="0" indent="0">
              <a:buNone/>
            </a:pPr>
            <a:r>
              <a:rPr lang="en-US" dirty="0" smtClean="0"/>
              <a:t>“give</a:t>
            </a:r>
            <a:r>
              <a:rPr lang="en-US" dirty="0"/>
              <a:t>, and it shall be given unto you; good measure, pressed down, shaken together, running over, shall they give into your bosom. For with what measure ye mete it shall be measured to you </a:t>
            </a:r>
            <a:r>
              <a:rPr lang="en-US" dirty="0" smtClean="0"/>
              <a:t>again” </a:t>
            </a:r>
          </a:p>
          <a:p>
            <a:pPr marL="0" indent="0">
              <a:buNone/>
            </a:pPr>
            <a:r>
              <a:rPr lang="en-US" dirty="0" smtClean="0"/>
              <a:t>(Luke 6:38).</a:t>
            </a:r>
          </a:p>
        </p:txBody>
      </p:sp>
    </p:spTree>
    <p:extLst>
      <p:ext uri="{BB962C8B-B14F-4D97-AF65-F5344CB8AC3E}">
        <p14:creationId xmlns:p14="http://schemas.microsoft.com/office/powerpoint/2010/main" val="624877949"/>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“So then, as we have opportunity, let us work that which is good toward all men, and especially toward them that are of the household of the faith” (Galatians 6:10).</a:t>
            </a:r>
          </a:p>
          <a:p>
            <a:endParaRPr lang="en-US" dirty="0"/>
          </a:p>
        </p:txBody>
      </p:sp>
    </p:spTree>
    <p:extLst>
      <p:ext uri="{BB962C8B-B14F-4D97-AF65-F5344CB8AC3E}">
        <p14:creationId xmlns:p14="http://schemas.microsoft.com/office/powerpoint/2010/main" val="650738326"/>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“Pure </a:t>
            </a:r>
            <a:r>
              <a:rPr lang="en-US" dirty="0"/>
              <a:t>religion and undefiled before our God and Father is this, to visit the fatherless and widows in their affliction, and to keep oneself unspotted from the </a:t>
            </a:r>
            <a:r>
              <a:rPr lang="en-US" dirty="0" smtClean="0"/>
              <a:t>world” (James 1:27).</a:t>
            </a:r>
            <a:endParaRPr lang="en-US" dirty="0"/>
          </a:p>
        </p:txBody>
      </p:sp>
    </p:spTree>
    <p:extLst>
      <p:ext uri="{BB962C8B-B14F-4D97-AF65-F5344CB8AC3E}">
        <p14:creationId xmlns:p14="http://schemas.microsoft.com/office/powerpoint/2010/main" val="1337614210"/>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a:t>
            </a:r>
            <a:r>
              <a:rPr lang="en-US" dirty="0"/>
              <a:t>a brother or sister be naked and in lack of daily food, 16 and one of you say unto them, Go in peace, be ye warmed and filled; and yet ye give them not the things needful to the body; what doth it profit? 17 Even so faith, if it have not works, is dead in </a:t>
            </a:r>
            <a:r>
              <a:rPr lang="en-US" dirty="0" smtClean="0"/>
              <a:t>itself” (James 2:15-17). </a:t>
            </a:r>
            <a:endParaRPr lang="en-US" dirty="0"/>
          </a:p>
        </p:txBody>
      </p:sp>
    </p:spTree>
    <p:extLst>
      <p:ext uri="{BB962C8B-B14F-4D97-AF65-F5344CB8AC3E}">
        <p14:creationId xmlns:p14="http://schemas.microsoft.com/office/powerpoint/2010/main" val="3730224745"/>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the King shall answer and say unto them, Verily I say unto you, Inasmuch as ye did it unto one of these my brethren, even these least, ye did it unto </a:t>
            </a:r>
            <a:r>
              <a:rPr lang="en-US" dirty="0" smtClean="0"/>
              <a:t>me”</a:t>
            </a:r>
          </a:p>
          <a:p>
            <a:r>
              <a:rPr lang="en-US" dirty="0" smtClean="0"/>
              <a:t>(Matthew 25:40).</a:t>
            </a:r>
            <a:endParaRPr lang="en-US" dirty="0"/>
          </a:p>
        </p:txBody>
      </p:sp>
    </p:spTree>
    <p:extLst>
      <p:ext uri="{BB962C8B-B14F-4D97-AF65-F5344CB8AC3E}">
        <p14:creationId xmlns:p14="http://schemas.microsoft.com/office/powerpoint/2010/main" val="2043780198"/>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is no preaching so eloquent as that which sounds out from whole-hearted benevolence” (J. W. </a:t>
            </a:r>
            <a:r>
              <a:rPr lang="en-US" dirty="0" err="1" smtClean="0"/>
              <a:t>McGarvey</a:t>
            </a:r>
            <a:r>
              <a:rPr lang="en-US" dirty="0" smtClean="0"/>
              <a:t>).</a:t>
            </a:r>
            <a:endParaRPr lang="en-US" dirty="0"/>
          </a:p>
        </p:txBody>
      </p:sp>
    </p:spTree>
    <p:extLst>
      <p:ext uri="{BB962C8B-B14F-4D97-AF65-F5344CB8AC3E}">
        <p14:creationId xmlns:p14="http://schemas.microsoft.com/office/powerpoint/2010/main" val="27593376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a:t>
            </a:r>
            <a:r>
              <a:rPr lang="en-US" dirty="0"/>
              <a:t>hath Jehovah of hosts spoken, saying, Execute true judgment, and show kindness and compassion every man to his brother; 10 and oppress not the widow, nor the fatherless, the sojourner, nor the poor; and let none of you devise evil against his brother in your </a:t>
            </a:r>
            <a:r>
              <a:rPr lang="en-US" dirty="0" smtClean="0"/>
              <a:t>heart” (Zechariah 7:10).</a:t>
            </a:r>
            <a:endParaRPr lang="en-US" dirty="0"/>
          </a:p>
        </p:txBody>
      </p:sp>
    </p:spTree>
    <p:extLst>
      <p:ext uri="{BB962C8B-B14F-4D97-AF65-F5344CB8AC3E}">
        <p14:creationId xmlns:p14="http://schemas.microsoft.com/office/powerpoint/2010/main" val="306554070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showed special concern for the fatherless and widows in the Old Testament.</a:t>
            </a:r>
          </a:p>
          <a:p>
            <a:endParaRPr lang="en-US" dirty="0"/>
          </a:p>
          <a:p>
            <a:r>
              <a:rPr lang="en-US" dirty="0" smtClean="0"/>
              <a:t>“Widow” is found  54 times.</a:t>
            </a:r>
          </a:p>
          <a:p>
            <a:endParaRPr lang="en-US" dirty="0"/>
          </a:p>
          <a:p>
            <a:r>
              <a:rPr lang="en-US" dirty="0" smtClean="0"/>
              <a:t>“</a:t>
            </a:r>
            <a:r>
              <a:rPr lang="en-US" dirty="0" smtClean="0"/>
              <a:t>Fatherless” </a:t>
            </a:r>
            <a:r>
              <a:rPr lang="en-US" dirty="0" smtClean="0"/>
              <a:t>is found 39 times.</a:t>
            </a:r>
            <a:endParaRPr lang="en-US" dirty="0"/>
          </a:p>
        </p:txBody>
      </p:sp>
    </p:spTree>
    <p:extLst>
      <p:ext uri="{BB962C8B-B14F-4D97-AF65-F5344CB8AC3E}">
        <p14:creationId xmlns:p14="http://schemas.microsoft.com/office/powerpoint/2010/main" val="35309454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Jesus’ story of the Samaritan illustrated </a:t>
            </a:r>
            <a:r>
              <a:rPr lang="en-US" dirty="0" smtClean="0"/>
              <a:t> something special.</a:t>
            </a:r>
            <a:endParaRPr lang="en-US" dirty="0"/>
          </a:p>
          <a:p>
            <a:r>
              <a:rPr lang="en-US" dirty="0"/>
              <a:t>A certain man was stripped, beaten, and left half dead.</a:t>
            </a:r>
          </a:p>
          <a:p>
            <a:endParaRPr lang="en-US" dirty="0" smtClean="0">
              <a:solidFill>
                <a:srgbClr val="FF0000"/>
              </a:solidFill>
            </a:endParaRPr>
          </a:p>
          <a:p>
            <a:r>
              <a:rPr lang="en-US" b="1" i="1" dirty="0"/>
              <a:t>Who</a:t>
            </a:r>
            <a:r>
              <a:rPr lang="en-US" dirty="0">
                <a:solidFill>
                  <a:srgbClr val="FF0000"/>
                </a:solidFill>
              </a:rPr>
              <a:t> </a:t>
            </a:r>
            <a:r>
              <a:rPr lang="en-US" dirty="0"/>
              <a:t>passed by on the other side?</a:t>
            </a:r>
          </a:p>
          <a:p>
            <a:endParaRPr lang="en-US" dirty="0"/>
          </a:p>
        </p:txBody>
      </p:sp>
    </p:spTree>
    <p:extLst>
      <p:ext uri="{BB962C8B-B14F-4D97-AF65-F5344CB8AC3E}">
        <p14:creationId xmlns:p14="http://schemas.microsoft.com/office/powerpoint/2010/main" val="28135473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553</TotalTime>
  <Words>3343</Words>
  <Application>Microsoft Macintosh PowerPoint</Application>
  <PresentationFormat>On-screen Show (4:3)</PresentationFormat>
  <Paragraphs>187</Paragraphs>
  <Slides>69</Slides>
  <Notes>0</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Default Theme</vt:lpstr>
      <vt:lpstr>LESSON 11  ACTS FEATURES LOVING BENEVOLENCE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11  ACTS FEATURES LOVING BENEVOLENCE</dc:title>
  <dc:creator>Royl</dc:creator>
  <cp:lastModifiedBy>Royl</cp:lastModifiedBy>
  <cp:revision>49</cp:revision>
  <dcterms:created xsi:type="dcterms:W3CDTF">2016-11-23T12:40:05Z</dcterms:created>
  <dcterms:modified xsi:type="dcterms:W3CDTF">2017-04-05T11:54:53Z</dcterms:modified>
</cp:coreProperties>
</file>