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94" r:id="rId5"/>
    <p:sldId id="295" r:id="rId6"/>
    <p:sldId id="259" r:id="rId7"/>
    <p:sldId id="260" r:id="rId8"/>
    <p:sldId id="261" r:id="rId9"/>
    <p:sldId id="262" r:id="rId10"/>
    <p:sldId id="265" r:id="rId11"/>
    <p:sldId id="284" r:id="rId12"/>
    <p:sldId id="285" r:id="rId13"/>
    <p:sldId id="286" r:id="rId14"/>
    <p:sldId id="287" r:id="rId15"/>
    <p:sldId id="288" r:id="rId16"/>
    <p:sldId id="296" r:id="rId17"/>
    <p:sldId id="264" r:id="rId18"/>
    <p:sldId id="283" r:id="rId19"/>
    <p:sldId id="267" r:id="rId20"/>
    <p:sldId id="268" r:id="rId21"/>
    <p:sldId id="266" r:id="rId22"/>
    <p:sldId id="297" r:id="rId23"/>
    <p:sldId id="263" r:id="rId24"/>
    <p:sldId id="289" r:id="rId25"/>
    <p:sldId id="290" r:id="rId26"/>
    <p:sldId id="291" r:id="rId27"/>
    <p:sldId id="292" r:id="rId28"/>
    <p:sldId id="293" r:id="rId29"/>
    <p:sldId id="269" r:id="rId30"/>
    <p:sldId id="298" r:id="rId31"/>
    <p:sldId id="299" r:id="rId32"/>
    <p:sldId id="300" r:id="rId33"/>
    <p:sldId id="270" r:id="rId34"/>
    <p:sldId id="303" r:id="rId35"/>
    <p:sldId id="301" r:id="rId36"/>
    <p:sldId id="304" r:id="rId37"/>
    <p:sldId id="302" r:id="rId38"/>
    <p:sldId id="271" r:id="rId39"/>
    <p:sldId id="272" r:id="rId40"/>
    <p:sldId id="273" r:id="rId41"/>
    <p:sldId id="305" r:id="rId42"/>
    <p:sldId id="274" r:id="rId43"/>
    <p:sldId id="275" r:id="rId44"/>
    <p:sldId id="276" r:id="rId45"/>
    <p:sldId id="277" r:id="rId46"/>
    <p:sldId id="278" r:id="rId47"/>
    <p:sldId id="279" r:id="rId48"/>
    <p:sldId id="281" r:id="rId49"/>
    <p:sldId id="280" r:id="rId50"/>
    <p:sldId id="306" r:id="rId51"/>
    <p:sldId id="307" r:id="rId52"/>
    <p:sldId id="308" r:id="rId53"/>
    <p:sldId id="309" r:id="rId54"/>
    <p:sldId id="310" r:id="rId5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9" d="100"/>
          <a:sy n="89" d="100"/>
        </p:scale>
        <p:origin x="-152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printerSettings" Target="printerSettings/printerSettings1.bin"/><Relationship Id="rId57" Type="http://schemas.openxmlformats.org/officeDocument/2006/relationships/presProps" Target="presProps.xml"/><Relationship Id="rId58" Type="http://schemas.openxmlformats.org/officeDocument/2006/relationships/viewProps" Target="viewProps.xml"/><Relationship Id="rId59" Type="http://schemas.openxmlformats.org/officeDocument/2006/relationships/theme" Target="theme/theme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694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672569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59668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253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72F18-0D09-EF42-A84C-EDF3449A25EB}" type="datetimeFigureOut">
              <a:rPr lang="en-US" smtClean="0"/>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7262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72F18-0D09-EF42-A84C-EDF3449A25EB}"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975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72F18-0D09-EF42-A84C-EDF3449A25EB}" type="datetimeFigureOut">
              <a:rPr lang="en-US" smtClean="0"/>
              <a:t>4/5/2017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04740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72F18-0D09-EF42-A84C-EDF3449A25EB}" type="datetimeFigureOut">
              <a:rPr lang="en-US" smtClean="0"/>
              <a:t>4/5/2017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4300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72F18-0D09-EF42-A84C-EDF3449A25EB}" type="datetimeFigureOut">
              <a:rPr lang="en-US" smtClean="0"/>
              <a:t>4/5/2017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0067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836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049306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07F72F18-0D09-EF42-A84C-EDF3449A25EB}" type="datetimeFigureOut">
              <a:rPr lang="en-US" smtClean="0"/>
              <a:pPr/>
              <a:t>4/5/2017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6EFB6331-6BA9-8F49-B224-EF4D37DD6A0B}" type="slidenum">
              <a:rPr lang="en-US" smtClean="0"/>
              <a:pPr/>
              <a:t>‹#›</a:t>
            </a:fld>
            <a:endParaRPr lang="en-US" dirty="0"/>
          </a:p>
        </p:txBody>
      </p:sp>
    </p:spTree>
    <p:extLst>
      <p:ext uri="{BB962C8B-B14F-4D97-AF65-F5344CB8AC3E}">
        <p14:creationId xmlns:p14="http://schemas.microsoft.com/office/powerpoint/2010/main" val="2456592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LESSON 12</a:t>
            </a:r>
            <a:br>
              <a:rPr lang="en-US" dirty="0" smtClean="0"/>
            </a:br>
            <a:r>
              <a:rPr lang="en-US" dirty="0"/>
              <a:t/>
            </a:r>
            <a:br>
              <a:rPr lang="en-US" dirty="0"/>
            </a:br>
            <a:r>
              <a:rPr lang="en-US" dirty="0" smtClean="0"/>
              <a:t>ACTS PAINTS THE MODEL CHURCH</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0555151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elders were obviously in charge.</a:t>
            </a:r>
          </a:p>
          <a:p>
            <a:r>
              <a:rPr lang="en-US" dirty="0" smtClean="0"/>
              <a:t>No indication that Antioch was in charge in Jerusalem, nor that Jerusalem elders held sway over Antioch.</a:t>
            </a:r>
          </a:p>
          <a:p>
            <a:r>
              <a:rPr lang="en-US" dirty="0" smtClean="0"/>
              <a:t>Jerusalem elders mentioned again in the problem of circumcision </a:t>
            </a:r>
            <a:r>
              <a:rPr lang="en-US" dirty="0"/>
              <a:t>.</a:t>
            </a:r>
            <a:endParaRPr lang="en-US" dirty="0" smtClean="0"/>
          </a:p>
        </p:txBody>
      </p:sp>
    </p:spTree>
    <p:extLst>
      <p:ext uri="{BB962C8B-B14F-4D97-AF65-F5344CB8AC3E}">
        <p14:creationId xmlns:p14="http://schemas.microsoft.com/office/powerpoint/2010/main" val="6424448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“And </a:t>
            </a:r>
            <a:r>
              <a:rPr lang="en-US" dirty="0"/>
              <a:t>certain men came down from Judaea and taught the brethren, saying, Except ye be circumcised after the custom of Moses, ye cannot be saved. 2 And when Paul and Barnabas had no small dissension and questioning with them, the brethren appointed that Paul and Barnabas, and certain other of them, should go up to Jerusalem unto the apostles and elders about this </a:t>
            </a:r>
            <a:r>
              <a:rPr lang="en-US" dirty="0" smtClean="0"/>
              <a:t>question” (Acts 15:1-2).</a:t>
            </a:r>
            <a:endParaRPr lang="en-US" dirty="0"/>
          </a:p>
        </p:txBody>
      </p:sp>
    </p:spTree>
    <p:extLst>
      <p:ext uri="{BB962C8B-B14F-4D97-AF65-F5344CB8AC3E}">
        <p14:creationId xmlns:p14="http://schemas.microsoft.com/office/powerpoint/2010/main" val="107621316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Yet one more time, where perhaps they made a </a:t>
            </a:r>
            <a:r>
              <a:rPr lang="en-US" dirty="0" smtClean="0"/>
              <a:t>mistake?</a:t>
            </a:r>
          </a:p>
          <a:p>
            <a:endParaRPr lang="en-US" dirty="0" smtClean="0"/>
          </a:p>
          <a:p>
            <a:r>
              <a:rPr lang="en-US" dirty="0" smtClean="0"/>
              <a:t>“and </a:t>
            </a:r>
            <a:r>
              <a:rPr lang="en-US" dirty="0"/>
              <a:t>they have been informed concerning thee, that thou </a:t>
            </a:r>
            <a:r>
              <a:rPr lang="en-US" dirty="0" err="1"/>
              <a:t>teachest</a:t>
            </a:r>
            <a:r>
              <a:rPr lang="en-US" dirty="0"/>
              <a:t> all the Jews who are among the Gentiles to forsake Moses, telling them not to circumcise their children neither to walk after the </a:t>
            </a:r>
            <a:r>
              <a:rPr lang="en-US" dirty="0" smtClean="0"/>
              <a:t>customs...”</a:t>
            </a:r>
            <a:endParaRPr lang="en-US" dirty="0"/>
          </a:p>
          <a:p>
            <a:endParaRPr lang="en-US" dirty="0"/>
          </a:p>
        </p:txBody>
      </p:sp>
    </p:spTree>
    <p:extLst>
      <p:ext uri="{BB962C8B-B14F-4D97-AF65-F5344CB8AC3E}">
        <p14:creationId xmlns:p14="http://schemas.microsoft.com/office/powerpoint/2010/main" val="119569895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“…Do </a:t>
            </a:r>
            <a:r>
              <a:rPr lang="en-US" dirty="0"/>
              <a:t>therefore this that we say to thee: We have four men that have a vow on them; 24 these take, and purify thyself with them, and be at charges for them</a:t>
            </a:r>
            <a:r>
              <a:rPr lang="en-US" dirty="0" smtClean="0"/>
              <a:t>,…”</a:t>
            </a:r>
            <a:endParaRPr lang="en-US" dirty="0"/>
          </a:p>
        </p:txBody>
      </p:sp>
    </p:spTree>
    <p:extLst>
      <p:ext uri="{BB962C8B-B14F-4D97-AF65-F5344CB8AC3E}">
        <p14:creationId xmlns:p14="http://schemas.microsoft.com/office/powerpoint/2010/main" val="34619468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all shall know that there is no truth in the things whereof they have been informed concerning thee; but that thou thyself also </a:t>
            </a:r>
            <a:r>
              <a:rPr lang="en-US" dirty="0" err="1"/>
              <a:t>walkest</a:t>
            </a:r>
            <a:r>
              <a:rPr lang="en-US" dirty="0"/>
              <a:t> orderly, keeping the </a:t>
            </a:r>
            <a:r>
              <a:rPr lang="en-US" dirty="0" smtClean="0"/>
              <a:t>law…” </a:t>
            </a:r>
            <a:endParaRPr lang="en-US" dirty="0"/>
          </a:p>
        </p:txBody>
      </p:sp>
    </p:spTree>
    <p:extLst>
      <p:ext uri="{BB962C8B-B14F-4D97-AF65-F5344CB8AC3E}">
        <p14:creationId xmlns:p14="http://schemas.microsoft.com/office/powerpoint/2010/main" val="365092479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“…Then </a:t>
            </a:r>
            <a:r>
              <a:rPr lang="en-US" dirty="0"/>
              <a:t>Paul took the men, and the next day purifying himself with them went into the temple, declaring the </a:t>
            </a:r>
            <a:r>
              <a:rPr lang="en-US" dirty="0" err="1"/>
              <a:t>fulfilment</a:t>
            </a:r>
            <a:r>
              <a:rPr lang="en-US" dirty="0"/>
              <a:t> of the days of purification, until the offering was offered for every one of </a:t>
            </a:r>
            <a:r>
              <a:rPr lang="en-US" dirty="0" smtClean="0"/>
              <a:t>them”</a:t>
            </a:r>
          </a:p>
          <a:p>
            <a:r>
              <a:rPr lang="en-US" dirty="0" smtClean="0"/>
              <a:t>(Acts 21:21-26).</a:t>
            </a:r>
            <a:endParaRPr lang="en-US" dirty="0"/>
          </a:p>
        </p:txBody>
      </p:sp>
    </p:spTree>
    <p:extLst>
      <p:ext uri="{BB962C8B-B14F-4D97-AF65-F5344CB8AC3E}">
        <p14:creationId xmlns:p14="http://schemas.microsoft.com/office/powerpoint/2010/main" val="166170124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How could Paul satisfy some customs of the Law of Moses, but then write about the Law being nailed to the cross?</a:t>
            </a:r>
          </a:p>
          <a:p>
            <a:endParaRPr lang="en-US" dirty="0"/>
          </a:p>
          <a:p>
            <a:r>
              <a:rPr lang="en-US" dirty="0" smtClean="0"/>
              <a:t>How could elders ask him to do this?</a:t>
            </a:r>
          </a:p>
          <a:p>
            <a:r>
              <a:rPr lang="en-US" dirty="0" smtClean="0"/>
              <a:t>This period of </a:t>
            </a:r>
            <a:r>
              <a:rPr lang="en-US" b="1" i="1" dirty="0" smtClean="0">
                <a:solidFill>
                  <a:srgbClr val="FFFFFF"/>
                </a:solidFill>
              </a:rPr>
              <a:t>transition</a:t>
            </a:r>
            <a:r>
              <a:rPr lang="en-US" dirty="0" smtClean="0"/>
              <a:t> presented many problems, some of which may have been dealt with inconsistently?</a:t>
            </a:r>
            <a:endParaRPr lang="en-US" dirty="0"/>
          </a:p>
        </p:txBody>
      </p:sp>
    </p:spTree>
    <p:extLst>
      <p:ext uri="{BB962C8B-B14F-4D97-AF65-F5344CB8AC3E}">
        <p14:creationId xmlns:p14="http://schemas.microsoft.com/office/powerpoint/2010/main" val="359817509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Elders were also in </a:t>
            </a:r>
            <a:r>
              <a:rPr lang="en-US" b="1" i="1" dirty="0" smtClean="0">
                <a:solidFill>
                  <a:srgbClr val="FFFFFF"/>
                </a:solidFill>
              </a:rPr>
              <a:t>Ephesus.</a:t>
            </a:r>
          </a:p>
          <a:p>
            <a:endParaRPr lang="en-US" dirty="0"/>
          </a:p>
          <a:p>
            <a:r>
              <a:rPr lang="en-US" dirty="0" smtClean="0"/>
              <a:t>“And </a:t>
            </a:r>
            <a:r>
              <a:rPr lang="en-US" dirty="0"/>
              <a:t>from Miletus he sent to Ephesus, and called to him the elders of the </a:t>
            </a:r>
            <a:r>
              <a:rPr lang="en-US" dirty="0" smtClean="0"/>
              <a:t>church… Take </a:t>
            </a:r>
            <a:r>
              <a:rPr lang="en-US" dirty="0"/>
              <a:t>heed unto yourselves, and to all the flock, in which the Holy Spirit hath made you bishops, to feed the church of the Lord which he purchased with his own </a:t>
            </a:r>
            <a:r>
              <a:rPr lang="en-US" dirty="0" smtClean="0"/>
              <a:t>blood” (Acts 20:17, 28).</a:t>
            </a:r>
            <a:endParaRPr lang="en-US" dirty="0"/>
          </a:p>
        </p:txBody>
      </p:sp>
    </p:spTree>
    <p:extLst>
      <p:ext uri="{BB962C8B-B14F-4D97-AF65-F5344CB8AC3E}">
        <p14:creationId xmlns:p14="http://schemas.microsoft.com/office/powerpoint/2010/main" val="117497444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Elders were in </a:t>
            </a:r>
            <a:r>
              <a:rPr lang="en-US" b="1" i="1" dirty="0" smtClean="0">
                <a:solidFill>
                  <a:srgbClr val="FFFFFF"/>
                </a:solidFill>
              </a:rPr>
              <a:t>Philippi.</a:t>
            </a:r>
          </a:p>
          <a:p>
            <a:r>
              <a:rPr lang="en-US" dirty="0" smtClean="0"/>
              <a:t>This time deacons are also present.</a:t>
            </a:r>
          </a:p>
          <a:p>
            <a:endParaRPr lang="en-US" dirty="0"/>
          </a:p>
          <a:p>
            <a:r>
              <a:rPr lang="en-US" dirty="0"/>
              <a:t> </a:t>
            </a:r>
            <a:r>
              <a:rPr lang="en-US" dirty="0" smtClean="0"/>
              <a:t>“Paul </a:t>
            </a:r>
            <a:r>
              <a:rPr lang="en-US" dirty="0"/>
              <a:t>and Timothy, servants of Christ Jesus, to all the saints in Christ Jesus that are at Philippi, with the bishops and deacons</a:t>
            </a:r>
            <a:r>
              <a:rPr lang="en-US" dirty="0" smtClean="0"/>
              <a:t>:” (Philippians 1:1).</a:t>
            </a:r>
            <a:endParaRPr lang="en-US" dirty="0"/>
          </a:p>
        </p:txBody>
      </p:sp>
    </p:spTree>
    <p:extLst>
      <p:ext uri="{BB962C8B-B14F-4D97-AF65-F5344CB8AC3E}">
        <p14:creationId xmlns:p14="http://schemas.microsoft.com/office/powerpoint/2010/main" val="70608887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Some conclusions can be seen.</a:t>
            </a:r>
          </a:p>
          <a:p>
            <a:r>
              <a:rPr lang="en-US" dirty="0" smtClean="0"/>
              <a:t>1. Elders in each church.</a:t>
            </a:r>
          </a:p>
          <a:p>
            <a:r>
              <a:rPr lang="en-US" dirty="0" smtClean="0"/>
              <a:t>2. Each church functioned independently.</a:t>
            </a:r>
          </a:p>
          <a:p>
            <a:r>
              <a:rPr lang="en-US" dirty="0" smtClean="0"/>
              <a:t>3. Churches cooperated (2 Cor. 8:19-23).</a:t>
            </a:r>
          </a:p>
          <a:p>
            <a:r>
              <a:rPr lang="en-US" dirty="0" smtClean="0"/>
              <a:t>4. Churches handled their own discipline (1 Cor. 5).</a:t>
            </a:r>
          </a:p>
        </p:txBody>
      </p:sp>
    </p:spTree>
    <p:extLst>
      <p:ext uri="{BB962C8B-B14F-4D97-AF65-F5344CB8AC3E}">
        <p14:creationId xmlns:p14="http://schemas.microsoft.com/office/powerpoint/2010/main" val="351869804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of the Apostles is the only book in the world that paints the picture of the model church that Jesus built.</a:t>
            </a:r>
          </a:p>
          <a:p>
            <a:r>
              <a:rPr lang="en-US" dirty="0" smtClean="0"/>
              <a:t>The church is </a:t>
            </a:r>
            <a:r>
              <a:rPr lang="en-US" b="1" i="1" dirty="0" smtClean="0"/>
              <a:t>indigenous.</a:t>
            </a:r>
          </a:p>
          <a:p>
            <a:r>
              <a:rPr lang="en-US" dirty="0" smtClean="0"/>
              <a:t>Acts shows how the church began in Jerusalem and spread worldwide.</a:t>
            </a:r>
          </a:p>
          <a:p>
            <a:r>
              <a:rPr lang="en-US" dirty="0" smtClean="0"/>
              <a:t>A pattern of activity is seen.</a:t>
            </a:r>
          </a:p>
          <a:p>
            <a:endParaRPr lang="en-US" dirty="0"/>
          </a:p>
        </p:txBody>
      </p:sp>
    </p:spTree>
    <p:extLst>
      <p:ext uri="{BB962C8B-B14F-4D97-AF65-F5344CB8AC3E}">
        <p14:creationId xmlns:p14="http://schemas.microsoft.com/office/powerpoint/2010/main" val="173479024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5. No elders mentioned in Corinth, yet the church handled problems, even discipline.</a:t>
            </a:r>
          </a:p>
          <a:p>
            <a:r>
              <a:rPr lang="en-US" dirty="0"/>
              <a:t>6. No headquarters, diocese, districts, or </a:t>
            </a:r>
            <a:r>
              <a:rPr lang="en-US" dirty="0" smtClean="0"/>
              <a:t>associations.</a:t>
            </a:r>
            <a:endParaRPr lang="en-US" dirty="0"/>
          </a:p>
          <a:p>
            <a:endParaRPr lang="en-US" dirty="0" smtClean="0"/>
          </a:p>
          <a:p>
            <a:r>
              <a:rPr lang="en-US" dirty="0" smtClean="0"/>
              <a:t>Churches were independent, autonomous, and indigenous.</a:t>
            </a:r>
          </a:p>
          <a:p>
            <a:r>
              <a:rPr lang="en-US" dirty="0" smtClean="0"/>
              <a:t>They governed themselves and no other.</a:t>
            </a:r>
            <a:endParaRPr lang="en-US" dirty="0"/>
          </a:p>
        </p:txBody>
      </p:sp>
    </p:spTree>
    <p:extLst>
      <p:ext uri="{BB962C8B-B14F-4D97-AF65-F5344CB8AC3E}">
        <p14:creationId xmlns:p14="http://schemas.microsoft.com/office/powerpoint/2010/main" val="121672742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PROPOGATING</a:t>
            </a:r>
            <a:endParaRPr lang="en-US" dirty="0"/>
          </a:p>
        </p:txBody>
      </p:sp>
      <p:sp>
        <p:nvSpPr>
          <p:cNvPr id="3" name="Content Placeholder 2"/>
          <p:cNvSpPr>
            <a:spLocks noGrp="1"/>
          </p:cNvSpPr>
          <p:nvPr>
            <p:ph idx="1"/>
          </p:nvPr>
        </p:nvSpPr>
        <p:spPr/>
        <p:txBody>
          <a:bodyPr>
            <a:normAutofit/>
          </a:bodyPr>
          <a:lstStyle/>
          <a:p>
            <a:r>
              <a:rPr lang="en-US" dirty="0" smtClean="0"/>
              <a:t>Primitive </a:t>
            </a:r>
            <a:r>
              <a:rPr lang="en-US" dirty="0"/>
              <a:t>c</a:t>
            </a:r>
            <a:r>
              <a:rPr lang="en-US" dirty="0" smtClean="0"/>
              <a:t>hurches were aggressive with the gospel.</a:t>
            </a:r>
          </a:p>
          <a:p>
            <a:r>
              <a:rPr lang="en-US" dirty="0" smtClean="0"/>
              <a:t>The gospel was taken from Jerusalem to Antioch (Acts 11:19-26).</a:t>
            </a:r>
          </a:p>
          <a:p>
            <a:r>
              <a:rPr lang="en-US" dirty="0" smtClean="0"/>
              <a:t>Barnabas was sent to help this group (Acts 11:22).</a:t>
            </a:r>
          </a:p>
        </p:txBody>
      </p:sp>
    </p:spTree>
    <p:extLst>
      <p:ext uri="{BB962C8B-B14F-4D97-AF65-F5344CB8AC3E}">
        <p14:creationId xmlns:p14="http://schemas.microsoft.com/office/powerpoint/2010/main" val="345130076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And the report concerning them came to the ears of the church which was in Jerusalem: and they sent forth Barnabas as far as Antioch</a:t>
            </a:r>
            <a:r>
              <a:rPr lang="en-US" dirty="0" smtClean="0"/>
              <a:t>:” (Acts 11:22).</a:t>
            </a:r>
            <a:endParaRPr lang="en-US" dirty="0"/>
          </a:p>
          <a:p>
            <a:endParaRPr lang="en-US" dirty="0"/>
          </a:p>
        </p:txBody>
      </p:sp>
    </p:spTree>
    <p:extLst>
      <p:ext uri="{BB962C8B-B14F-4D97-AF65-F5344CB8AC3E}">
        <p14:creationId xmlns:p14="http://schemas.microsoft.com/office/powerpoint/2010/main" val="7561193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Barnabas sent to Tarsus </a:t>
            </a:r>
            <a:r>
              <a:rPr lang="en-US" dirty="0" smtClean="0"/>
              <a:t>for Saul.</a:t>
            </a:r>
          </a:p>
          <a:p>
            <a:endParaRPr lang="en-US" dirty="0" smtClean="0"/>
          </a:p>
          <a:p>
            <a:r>
              <a:rPr lang="en-US" dirty="0" smtClean="0"/>
              <a:t>“And </a:t>
            </a:r>
            <a:r>
              <a:rPr lang="en-US" dirty="0"/>
              <a:t>he went forth to Tarsus to seek for Saul; 26 and when he had found him, he brought him unto </a:t>
            </a:r>
            <a:r>
              <a:rPr lang="en-US" dirty="0" smtClean="0"/>
              <a:t>Antioch” (Acts 11:25-26).</a:t>
            </a:r>
          </a:p>
          <a:p>
            <a:endParaRPr lang="en-US" dirty="0"/>
          </a:p>
          <a:p>
            <a:r>
              <a:rPr lang="en-US" dirty="0" smtClean="0"/>
              <a:t>Later, Barnabas and Saul were sent out by Antioch to Asia Minor.</a:t>
            </a:r>
          </a:p>
          <a:p>
            <a:endParaRPr lang="en-US" dirty="0" smtClean="0"/>
          </a:p>
        </p:txBody>
      </p:sp>
    </p:spTree>
    <p:extLst>
      <p:ext uri="{BB962C8B-B14F-4D97-AF65-F5344CB8AC3E}">
        <p14:creationId xmlns:p14="http://schemas.microsoft.com/office/powerpoint/2010/main" val="47780660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“Now </a:t>
            </a:r>
            <a:r>
              <a:rPr lang="en-US" dirty="0"/>
              <a:t>there were at Antioch, in the church that was there, prophets and teachers, </a:t>
            </a:r>
            <a:r>
              <a:rPr lang="en-US" dirty="0" smtClean="0"/>
              <a:t>…the </a:t>
            </a:r>
            <a:r>
              <a:rPr lang="en-US" dirty="0"/>
              <a:t>Holy Spirit said, Separate me Barnabas and Saul for the work whereunto I have called them. 3 Then, when they had fasted and prayed and laid their hands on them, they sent them </a:t>
            </a:r>
            <a:r>
              <a:rPr lang="en-US" dirty="0" smtClean="0"/>
              <a:t>away” (Acts 13:1-3).</a:t>
            </a:r>
            <a:endParaRPr lang="en-US" dirty="0"/>
          </a:p>
          <a:p>
            <a:endParaRPr lang="en-US" dirty="0"/>
          </a:p>
        </p:txBody>
      </p:sp>
    </p:spTree>
    <p:extLst>
      <p:ext uri="{BB962C8B-B14F-4D97-AF65-F5344CB8AC3E}">
        <p14:creationId xmlns:p14="http://schemas.microsoft.com/office/powerpoint/2010/main" val="94502644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Paul concluded the journey and reported to </a:t>
            </a:r>
            <a:r>
              <a:rPr lang="en-US" dirty="0" smtClean="0"/>
              <a:t>Antioch.</a:t>
            </a:r>
          </a:p>
          <a:p>
            <a:endParaRPr lang="en-US" dirty="0" smtClean="0"/>
          </a:p>
          <a:p>
            <a:r>
              <a:rPr lang="en-US" dirty="0" smtClean="0"/>
              <a:t>“and </a:t>
            </a:r>
            <a:r>
              <a:rPr lang="en-US" dirty="0"/>
              <a:t>thence they sailed to Antioch, from whence they had been committed to the grace of God for the work which they had </a:t>
            </a:r>
            <a:r>
              <a:rPr lang="en-US" dirty="0" smtClean="0"/>
              <a:t>fulfilled…”</a:t>
            </a:r>
            <a:endParaRPr lang="en-US" dirty="0"/>
          </a:p>
          <a:p>
            <a:endParaRPr lang="en-US" dirty="0"/>
          </a:p>
        </p:txBody>
      </p:sp>
    </p:spTree>
    <p:extLst>
      <p:ext uri="{BB962C8B-B14F-4D97-AF65-F5344CB8AC3E}">
        <p14:creationId xmlns:p14="http://schemas.microsoft.com/office/powerpoint/2010/main" val="64620674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when they were come, and had gathered the church together, they rehearsed all things that God had done with them, and that he had opened a door of faith unto the </a:t>
            </a:r>
            <a:r>
              <a:rPr lang="en-US" dirty="0" smtClean="0"/>
              <a:t>Gentiles” (Acts 14:26-27).</a:t>
            </a:r>
            <a:endParaRPr lang="en-US" dirty="0"/>
          </a:p>
        </p:txBody>
      </p:sp>
    </p:spTree>
    <p:extLst>
      <p:ext uri="{BB962C8B-B14F-4D97-AF65-F5344CB8AC3E}">
        <p14:creationId xmlns:p14="http://schemas.microsoft.com/office/powerpoint/2010/main" val="1890628313"/>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He continued reporting </a:t>
            </a:r>
            <a:r>
              <a:rPr lang="en-US" dirty="0" smtClean="0"/>
              <a:t>the second journey to </a:t>
            </a:r>
            <a:r>
              <a:rPr lang="en-US" dirty="0"/>
              <a:t>Antioch, so these mission journeys were a part of the work of </a:t>
            </a:r>
            <a:r>
              <a:rPr lang="en-US" dirty="0" smtClean="0"/>
              <a:t>Antioch. </a:t>
            </a:r>
          </a:p>
          <a:p>
            <a:endParaRPr lang="en-US" dirty="0"/>
          </a:p>
          <a:p>
            <a:r>
              <a:rPr lang="en-US" dirty="0" smtClean="0"/>
              <a:t>“And </a:t>
            </a:r>
            <a:r>
              <a:rPr lang="en-US" dirty="0"/>
              <a:t>when he had landed at Caesarea, he went up and saluted the church, and went down to Antioch</a:t>
            </a:r>
            <a:r>
              <a:rPr lang="en-US" dirty="0" smtClean="0"/>
              <a:t>…”</a:t>
            </a:r>
            <a:endParaRPr lang="en-US" dirty="0"/>
          </a:p>
        </p:txBody>
      </p:sp>
    </p:spTree>
    <p:extLst>
      <p:ext uri="{BB962C8B-B14F-4D97-AF65-F5344CB8AC3E}">
        <p14:creationId xmlns:p14="http://schemas.microsoft.com/office/powerpoint/2010/main" val="285315712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having spent some time there, he departed, and went through the region of Galatia, and Phrygia, in order, establishing all the </a:t>
            </a:r>
            <a:r>
              <a:rPr lang="en-US" dirty="0" smtClean="0"/>
              <a:t>disciples” </a:t>
            </a:r>
            <a:r>
              <a:rPr lang="en-US" dirty="0"/>
              <a:t>(Acts 18:22-23)</a:t>
            </a:r>
            <a:r>
              <a:rPr lang="en-US" dirty="0" smtClean="0"/>
              <a:t>.</a:t>
            </a:r>
          </a:p>
          <a:p>
            <a:endParaRPr lang="en-US" dirty="0"/>
          </a:p>
          <a:p>
            <a:r>
              <a:rPr lang="en-US" dirty="0" smtClean="0"/>
              <a:t>This was the beginning of the third missionary journey by Paul.</a:t>
            </a:r>
            <a:endParaRPr lang="en-US" dirty="0"/>
          </a:p>
          <a:p>
            <a:endParaRPr lang="en-US" dirty="0"/>
          </a:p>
        </p:txBody>
      </p:sp>
    </p:spTree>
    <p:extLst>
      <p:ext uri="{BB962C8B-B14F-4D97-AF65-F5344CB8AC3E}">
        <p14:creationId xmlns:p14="http://schemas.microsoft.com/office/powerpoint/2010/main" val="424702075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87325" y="1417638"/>
            <a:ext cx="8229600" cy="4525963"/>
          </a:xfrm>
        </p:spPr>
        <p:txBody>
          <a:bodyPr/>
          <a:lstStyle/>
          <a:p>
            <a:r>
              <a:rPr lang="en-US" dirty="0" smtClean="0"/>
              <a:t>Philippi helped Paul in some of his work (Philippians 4:15-18).</a:t>
            </a:r>
          </a:p>
          <a:p>
            <a:endParaRPr lang="en-US" dirty="0"/>
          </a:p>
          <a:p>
            <a:r>
              <a:rPr lang="en-US" dirty="0"/>
              <a:t>“Howbeit ye did well that ye had fellowship with my </a:t>
            </a:r>
            <a:r>
              <a:rPr lang="en-US" dirty="0" smtClean="0"/>
              <a:t>affliction…” </a:t>
            </a:r>
          </a:p>
        </p:txBody>
      </p:sp>
    </p:spTree>
    <p:extLst>
      <p:ext uri="{BB962C8B-B14F-4D97-AF65-F5344CB8AC3E}">
        <p14:creationId xmlns:p14="http://schemas.microsoft.com/office/powerpoint/2010/main" val="197223230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Men went forth with only the Gospel of Jesus Christ.</a:t>
            </a:r>
          </a:p>
          <a:p>
            <a:r>
              <a:rPr lang="en-US" dirty="0" smtClean="0"/>
              <a:t>This was their sword (Eph. 6:17).</a:t>
            </a:r>
          </a:p>
        </p:txBody>
      </p:sp>
    </p:spTree>
    <p:extLst>
      <p:ext uri="{BB962C8B-B14F-4D97-AF65-F5344CB8AC3E}">
        <p14:creationId xmlns:p14="http://schemas.microsoft.com/office/powerpoint/2010/main" val="1749995529"/>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“…15 </a:t>
            </a:r>
            <a:r>
              <a:rPr lang="en-US" dirty="0"/>
              <a:t>And ye yourselves also know, ye Philippians, that in the beginning of the gospel, when I departed from Macedonia, no church had fellowship with me in the matter of giving and receiving but ye only; 16 for even in Thessalonica ye sent once and again unto my </a:t>
            </a:r>
            <a:r>
              <a:rPr lang="en-US" dirty="0" smtClean="0"/>
              <a:t>need” (Philippians 4:14-16). </a:t>
            </a:r>
            <a:endParaRPr lang="en-US" dirty="0"/>
          </a:p>
        </p:txBody>
      </p:sp>
    </p:spTree>
    <p:extLst>
      <p:ext uri="{BB962C8B-B14F-4D97-AF65-F5344CB8AC3E}">
        <p14:creationId xmlns:p14="http://schemas.microsoft.com/office/powerpoint/2010/main" val="1934197839"/>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Ephesus also was involved in the spread of the gospel in </a:t>
            </a:r>
            <a:r>
              <a:rPr lang="en-US" dirty="0" smtClean="0"/>
              <a:t>Asia.</a:t>
            </a:r>
          </a:p>
          <a:p>
            <a:endParaRPr lang="en-US" dirty="0"/>
          </a:p>
          <a:p>
            <a:r>
              <a:rPr lang="en-US" dirty="0" smtClean="0"/>
              <a:t>“ </a:t>
            </a:r>
            <a:r>
              <a:rPr lang="en-US" dirty="0"/>
              <a:t>And this continued for the space of two years; so that all they that dwelt in Asia heard the word of the Lord, both Jews and </a:t>
            </a:r>
            <a:r>
              <a:rPr lang="en-US" dirty="0" smtClean="0"/>
              <a:t>Greeks” (Acts 19:10).</a:t>
            </a:r>
            <a:endParaRPr lang="en-US" dirty="0"/>
          </a:p>
        </p:txBody>
      </p:sp>
    </p:spTree>
    <p:extLst>
      <p:ext uri="{BB962C8B-B14F-4D97-AF65-F5344CB8AC3E}">
        <p14:creationId xmlns:p14="http://schemas.microsoft.com/office/powerpoint/2010/main" val="404718130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Colossae was to help spread the gospel to </a:t>
            </a:r>
            <a:r>
              <a:rPr lang="en-US" dirty="0" smtClean="0"/>
              <a:t>Laodicea.</a:t>
            </a:r>
            <a:endParaRPr lang="en-US" dirty="0"/>
          </a:p>
          <a:p>
            <a:endParaRPr lang="en-US" dirty="0" smtClean="0"/>
          </a:p>
          <a:p>
            <a:r>
              <a:rPr lang="en-US" dirty="0" smtClean="0"/>
              <a:t>“And </a:t>
            </a:r>
            <a:r>
              <a:rPr lang="en-US" dirty="0"/>
              <a:t>when this epistle hath been read among you, cause that it be read also in the church of the </a:t>
            </a:r>
            <a:r>
              <a:rPr lang="en-US" dirty="0" err="1"/>
              <a:t>Laodiceans</a:t>
            </a:r>
            <a:r>
              <a:rPr lang="en-US" dirty="0"/>
              <a:t>; and that ye also read the epistle from </a:t>
            </a:r>
            <a:r>
              <a:rPr lang="en-US" dirty="0" smtClean="0"/>
              <a:t>Laodicea”  (Colossians 4:16). </a:t>
            </a:r>
            <a:endParaRPr lang="en-US" dirty="0"/>
          </a:p>
        </p:txBody>
      </p:sp>
    </p:spTree>
    <p:extLst>
      <p:ext uri="{BB962C8B-B14F-4D97-AF65-F5344CB8AC3E}">
        <p14:creationId xmlns:p14="http://schemas.microsoft.com/office/powerpoint/2010/main" val="110099339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Thessalonica had “sounded forth” the word in Macedonia and </a:t>
            </a:r>
            <a:r>
              <a:rPr lang="en-US" dirty="0" smtClean="0"/>
              <a:t>Achaia, thus being an example to them.</a:t>
            </a:r>
          </a:p>
          <a:p>
            <a:endParaRPr lang="en-US" dirty="0"/>
          </a:p>
          <a:p>
            <a:endParaRPr lang="en-US" dirty="0"/>
          </a:p>
        </p:txBody>
      </p:sp>
    </p:spTree>
    <p:extLst>
      <p:ext uri="{BB962C8B-B14F-4D97-AF65-F5344CB8AC3E}">
        <p14:creationId xmlns:p14="http://schemas.microsoft.com/office/powerpoint/2010/main" val="3698912637"/>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 </a:t>
            </a:r>
            <a:r>
              <a:rPr lang="en-US" dirty="0"/>
              <a:t>that ye became an ensample to all that believe in Macedonia and in Achaia. 8 For from you hath sounded forth the word of the Lord, not only in Macedonia and Achaia, but in every place your faith to God-ward is gone forth; so that we need not to speak </a:t>
            </a:r>
            <a:r>
              <a:rPr lang="en-US" dirty="0" smtClean="0"/>
              <a:t>anything”  (1 Thessalonians 1:7-8). </a:t>
            </a:r>
            <a:endParaRPr lang="en-US" dirty="0"/>
          </a:p>
        </p:txBody>
      </p:sp>
    </p:spTree>
    <p:extLst>
      <p:ext uri="{BB962C8B-B14F-4D97-AF65-F5344CB8AC3E}">
        <p14:creationId xmlns:p14="http://schemas.microsoft.com/office/powerpoint/2010/main" val="993377251"/>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Remember the charge against the apostles in Jerusalem?</a:t>
            </a:r>
          </a:p>
          <a:p>
            <a:endParaRPr lang="en-US" dirty="0"/>
          </a:p>
          <a:p>
            <a:r>
              <a:rPr lang="en-US" dirty="0" smtClean="0"/>
              <a:t>“And </a:t>
            </a:r>
            <a:r>
              <a:rPr lang="en-US" dirty="0"/>
              <a:t>when they had brought them, they set them before the </a:t>
            </a:r>
            <a:r>
              <a:rPr lang="en-US" dirty="0" smtClean="0"/>
              <a:t>council…”</a:t>
            </a:r>
            <a:endParaRPr lang="en-US" dirty="0"/>
          </a:p>
        </p:txBody>
      </p:sp>
    </p:spTree>
    <p:extLst>
      <p:ext uri="{BB962C8B-B14F-4D97-AF65-F5344CB8AC3E}">
        <p14:creationId xmlns:p14="http://schemas.microsoft.com/office/powerpoint/2010/main" val="1262246761"/>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And the high priest asked them, 28 saying, We strictly charged you not to teach in this name: and behold, ye have filled Jerusalem with your teaching, and intend to bring this man's blood upon </a:t>
            </a:r>
            <a:r>
              <a:rPr lang="en-US" dirty="0" smtClean="0"/>
              <a:t>us”  (Acts 5:27-28).</a:t>
            </a:r>
            <a:endParaRPr lang="en-US" dirty="0"/>
          </a:p>
          <a:p>
            <a:endParaRPr lang="en-US" dirty="0"/>
          </a:p>
        </p:txBody>
      </p:sp>
    </p:spTree>
    <p:extLst>
      <p:ext uri="{BB962C8B-B14F-4D97-AF65-F5344CB8AC3E}">
        <p14:creationId xmlns:p14="http://schemas.microsoft.com/office/powerpoint/2010/main" val="1145450290"/>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r>
              <a:rPr lang="en-US" dirty="0" smtClean="0"/>
              <a:t>Has the church filled this county with the gospel of Jesus Christ?</a:t>
            </a:r>
            <a:endParaRPr lang="en-US" dirty="0"/>
          </a:p>
          <a:p>
            <a:endParaRPr lang="en-US" dirty="0"/>
          </a:p>
          <a:p>
            <a:endParaRPr lang="en-US" dirty="0"/>
          </a:p>
        </p:txBody>
      </p:sp>
    </p:spTree>
    <p:extLst>
      <p:ext uri="{BB962C8B-B14F-4D97-AF65-F5344CB8AC3E}">
        <p14:creationId xmlns:p14="http://schemas.microsoft.com/office/powerpoint/2010/main" val="2317827197"/>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It is obvious that churches felt the responsibility to propagate this gospel</a:t>
            </a:r>
            <a:r>
              <a:rPr lang="en-US" dirty="0" smtClean="0"/>
              <a:t>.</a:t>
            </a:r>
          </a:p>
          <a:p>
            <a:endParaRPr lang="en-US" dirty="0"/>
          </a:p>
          <a:p>
            <a:r>
              <a:rPr lang="en-US" dirty="0" smtClean="0"/>
              <a:t>Is it any wonder then, that Paul could affirm confidently:</a:t>
            </a:r>
          </a:p>
          <a:p>
            <a:endParaRPr lang="en-US" dirty="0"/>
          </a:p>
        </p:txBody>
      </p:sp>
    </p:spTree>
    <p:extLst>
      <p:ext uri="{BB962C8B-B14F-4D97-AF65-F5344CB8AC3E}">
        <p14:creationId xmlns:p14="http://schemas.microsoft.com/office/powerpoint/2010/main" val="139076542"/>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“yet </a:t>
            </a:r>
            <a:r>
              <a:rPr lang="en-US" dirty="0"/>
              <a:t>now hath he reconciled in the body of his flesh through death, to present you holy and without blemish and </a:t>
            </a:r>
            <a:r>
              <a:rPr lang="en-US" dirty="0" err="1"/>
              <a:t>unreproveable</a:t>
            </a:r>
            <a:r>
              <a:rPr lang="en-US" dirty="0"/>
              <a:t> before him: 23 if so be that ye continue in the faith, grounded and </a:t>
            </a:r>
            <a:r>
              <a:rPr lang="en-US" dirty="0" err="1"/>
              <a:t>stedfast</a:t>
            </a:r>
            <a:r>
              <a:rPr lang="en-US" dirty="0"/>
              <a:t>, and not moved away from the hope of the gospel which ye heard, which was preached in all creation under heaven; whereof I Paul was made a </a:t>
            </a:r>
            <a:r>
              <a:rPr lang="en-US" dirty="0" smtClean="0"/>
              <a:t>minister” (Colossians 1:22-23).</a:t>
            </a:r>
            <a:endParaRPr lang="en-US" dirty="0"/>
          </a:p>
          <a:p>
            <a:endParaRPr lang="en-US" dirty="0"/>
          </a:p>
        </p:txBody>
      </p:sp>
    </p:spTree>
    <p:extLst>
      <p:ext uri="{BB962C8B-B14F-4D97-AF65-F5344CB8AC3E}">
        <p14:creationId xmlns:p14="http://schemas.microsoft.com/office/powerpoint/2010/main" val="303087462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“…withal </a:t>
            </a:r>
            <a:r>
              <a:rPr lang="en-US" dirty="0"/>
              <a:t>taking up the shield of faith, wherewith ye shall be able to quench all the fiery darts of the evil one. 17 And take the helmet of salvation, and the sword of the Spirit, which is the word </a:t>
            </a:r>
            <a:r>
              <a:rPr lang="en-US" dirty="0" smtClean="0"/>
              <a:t>of God” (Ephesians 6:16-17).</a:t>
            </a:r>
            <a:endParaRPr lang="en-US" dirty="0"/>
          </a:p>
        </p:txBody>
      </p:sp>
    </p:spTree>
    <p:extLst>
      <p:ext uri="{BB962C8B-B14F-4D97-AF65-F5344CB8AC3E}">
        <p14:creationId xmlns:p14="http://schemas.microsoft.com/office/powerpoint/2010/main" val="2915676036"/>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SUPPORTING</a:t>
            </a:r>
            <a:endParaRPr lang="en-US" dirty="0"/>
          </a:p>
        </p:txBody>
      </p:sp>
      <p:sp>
        <p:nvSpPr>
          <p:cNvPr id="3" name="Content Placeholder 2"/>
          <p:cNvSpPr>
            <a:spLocks noGrp="1"/>
          </p:cNvSpPr>
          <p:nvPr>
            <p:ph idx="1"/>
          </p:nvPr>
        </p:nvSpPr>
        <p:spPr/>
        <p:txBody>
          <a:bodyPr/>
          <a:lstStyle/>
          <a:p>
            <a:r>
              <a:rPr lang="en-US" dirty="0" smtClean="0"/>
              <a:t>Antioch sent to Jerusalem when a famine occurred (Acts 11:27-30).</a:t>
            </a:r>
          </a:p>
          <a:p>
            <a:r>
              <a:rPr lang="en-US" dirty="0" smtClean="0"/>
              <a:t>Churches in Asia, Macedonia, and Achaia sent to Jerusalem as Paul brought the monies back </a:t>
            </a:r>
            <a:r>
              <a:rPr lang="en-US" smtClean="0"/>
              <a:t>to Judea </a:t>
            </a:r>
            <a:r>
              <a:rPr lang="en-US" dirty="0" smtClean="0"/>
              <a:t>(Acts 20:4-5).</a:t>
            </a:r>
          </a:p>
          <a:p>
            <a:r>
              <a:rPr lang="en-US" dirty="0" smtClean="0"/>
              <a:t>Paul claimed he had brought alms to his nation (Acts 24:17).</a:t>
            </a:r>
          </a:p>
        </p:txBody>
      </p:sp>
    </p:spTree>
    <p:extLst>
      <p:ext uri="{BB962C8B-B14F-4D97-AF65-F5344CB8AC3E}">
        <p14:creationId xmlns:p14="http://schemas.microsoft.com/office/powerpoint/2010/main" val="3318478011"/>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Now after some years I came to bring alms to my nation, and offerings</a:t>
            </a:r>
            <a:r>
              <a:rPr lang="en-US" dirty="0" smtClean="0"/>
              <a:t>:” (Acts 24:17).</a:t>
            </a:r>
            <a:endParaRPr lang="en-US" dirty="0"/>
          </a:p>
        </p:txBody>
      </p:sp>
    </p:spTree>
    <p:extLst>
      <p:ext uri="{BB962C8B-B14F-4D97-AF65-F5344CB8AC3E}">
        <p14:creationId xmlns:p14="http://schemas.microsoft.com/office/powerpoint/2010/main" val="3692949747"/>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a:t>Paul argued for reciprocity</a:t>
            </a:r>
            <a:r>
              <a:rPr lang="en-US" dirty="0" smtClean="0"/>
              <a:t>. </a:t>
            </a:r>
          </a:p>
          <a:p>
            <a:endParaRPr lang="en-US" dirty="0"/>
          </a:p>
          <a:p>
            <a:r>
              <a:rPr lang="en-US" dirty="0" smtClean="0"/>
              <a:t>“but </a:t>
            </a:r>
            <a:r>
              <a:rPr lang="en-US" dirty="0"/>
              <a:t>now, I say, I go unto Jerusalem, ministering unto the saints. 26 For it hath been the good pleasure of Macedonia and Achaia to make a certain contribution for the poor among the saints that are at </a:t>
            </a:r>
            <a:r>
              <a:rPr lang="en-US" dirty="0" smtClean="0"/>
              <a:t>Jerusalem…”</a:t>
            </a:r>
            <a:endParaRPr lang="en-US" dirty="0"/>
          </a:p>
        </p:txBody>
      </p:sp>
    </p:spTree>
    <p:extLst>
      <p:ext uri="{BB962C8B-B14F-4D97-AF65-F5344CB8AC3E}">
        <p14:creationId xmlns:p14="http://schemas.microsoft.com/office/powerpoint/2010/main" val="893582392"/>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27 Yea, it hath been their good pleasure; and their debtors they are. For if the Gentiles have been made partakers of their spiritual things, they owe it to them also to minister unto them in carnal </a:t>
            </a:r>
            <a:r>
              <a:rPr lang="en-US" dirty="0" smtClean="0"/>
              <a:t>things” (Romans 15:25-27).</a:t>
            </a:r>
            <a:endParaRPr lang="en-US" dirty="0"/>
          </a:p>
        </p:txBody>
      </p:sp>
    </p:spTree>
    <p:extLst>
      <p:ext uri="{BB962C8B-B14F-4D97-AF65-F5344CB8AC3E}">
        <p14:creationId xmlns:p14="http://schemas.microsoft.com/office/powerpoint/2010/main" val="4254386719"/>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records there were 2 things for which monies were sent to other churches:</a:t>
            </a:r>
          </a:p>
          <a:p>
            <a:endParaRPr lang="en-US" dirty="0"/>
          </a:p>
          <a:p>
            <a:pPr lvl="1"/>
            <a:r>
              <a:rPr lang="en-US" dirty="0" smtClean="0"/>
              <a:t>1. For </a:t>
            </a:r>
            <a:r>
              <a:rPr lang="en-US" b="1" i="1" dirty="0" smtClean="0">
                <a:solidFill>
                  <a:srgbClr val="FFFFFF"/>
                </a:solidFill>
              </a:rPr>
              <a:t>relief of the needy</a:t>
            </a:r>
          </a:p>
          <a:p>
            <a:pPr lvl="1"/>
            <a:r>
              <a:rPr lang="en-US" dirty="0" smtClean="0"/>
              <a:t>2. For the </a:t>
            </a:r>
            <a:r>
              <a:rPr lang="en-US" b="1" i="1" dirty="0" smtClean="0">
                <a:solidFill>
                  <a:srgbClr val="FFFFFF"/>
                </a:solidFill>
              </a:rPr>
              <a:t>support of preachers</a:t>
            </a:r>
          </a:p>
          <a:p>
            <a:pPr lvl="1"/>
            <a:endParaRPr lang="en-US" dirty="0"/>
          </a:p>
          <a:p>
            <a:pPr marL="457200" lvl="1" indent="0">
              <a:buNone/>
            </a:pPr>
            <a:r>
              <a:rPr lang="en-US" dirty="0" smtClean="0"/>
              <a:t>These occasions were temporary.</a:t>
            </a:r>
            <a:endParaRPr lang="en-US" dirty="0"/>
          </a:p>
        </p:txBody>
      </p:sp>
    </p:spTree>
    <p:extLst>
      <p:ext uri="{BB962C8B-B14F-4D97-AF65-F5344CB8AC3E}">
        <p14:creationId xmlns:p14="http://schemas.microsoft.com/office/powerpoint/2010/main" val="1566209297"/>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Some things not seen in Acts:</a:t>
            </a:r>
          </a:p>
          <a:p>
            <a:endParaRPr lang="en-US" dirty="0"/>
          </a:p>
          <a:p>
            <a:pPr lvl="1"/>
            <a:r>
              <a:rPr lang="en-US" dirty="0" smtClean="0"/>
              <a:t>1. One church dependent on another for financial existence.</a:t>
            </a:r>
          </a:p>
          <a:p>
            <a:pPr lvl="1"/>
            <a:r>
              <a:rPr lang="en-US" dirty="0" smtClean="0"/>
              <a:t>2. No permanent support of preachers in other churches.</a:t>
            </a:r>
          </a:p>
          <a:p>
            <a:pPr lvl="1"/>
            <a:r>
              <a:rPr lang="en-US" dirty="0" smtClean="0"/>
              <a:t>3. No furnishing of places to meet.</a:t>
            </a:r>
          </a:p>
          <a:p>
            <a:pPr lvl="1"/>
            <a:r>
              <a:rPr lang="en-US" dirty="0" smtClean="0"/>
              <a:t>4. No permanent welfare.</a:t>
            </a:r>
            <a:endParaRPr lang="en-US" dirty="0"/>
          </a:p>
        </p:txBody>
      </p:sp>
    </p:spTree>
    <p:extLst>
      <p:ext uri="{BB962C8B-B14F-4D97-AF65-F5344CB8AC3E}">
        <p14:creationId xmlns:p14="http://schemas.microsoft.com/office/powerpoint/2010/main" val="1556545331"/>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Acts of the Apostles records God’s pattern for </a:t>
            </a:r>
            <a:r>
              <a:rPr lang="en-US" b="1" i="1" dirty="0" smtClean="0"/>
              <a:t>model </a:t>
            </a:r>
            <a:r>
              <a:rPr lang="en-US" dirty="0" smtClean="0"/>
              <a:t>churches, </a:t>
            </a:r>
            <a:r>
              <a:rPr lang="en-US" b="1" i="1" dirty="0" smtClean="0"/>
              <a:t>primitive</a:t>
            </a:r>
            <a:r>
              <a:rPr lang="en-US" dirty="0" smtClean="0"/>
              <a:t> churches, </a:t>
            </a:r>
            <a:r>
              <a:rPr lang="en-US" b="1" i="1" dirty="0" smtClean="0"/>
              <a:t>indigenous</a:t>
            </a:r>
            <a:r>
              <a:rPr lang="en-US" dirty="0" smtClean="0"/>
              <a:t> churches.</a:t>
            </a:r>
          </a:p>
          <a:p>
            <a:r>
              <a:rPr lang="en-US" dirty="0" smtClean="0"/>
              <a:t>They were:</a:t>
            </a:r>
          </a:p>
          <a:p>
            <a:pPr lvl="1"/>
            <a:r>
              <a:rPr lang="en-US" b="1" i="1" dirty="0" smtClean="0">
                <a:solidFill>
                  <a:srgbClr val="FFFFFF"/>
                </a:solidFill>
              </a:rPr>
              <a:t>Self governing</a:t>
            </a:r>
          </a:p>
          <a:p>
            <a:pPr lvl="1"/>
            <a:r>
              <a:rPr lang="en-US" b="1" i="1" dirty="0" smtClean="0">
                <a:solidFill>
                  <a:srgbClr val="FFFFFF"/>
                </a:solidFill>
              </a:rPr>
              <a:t>Self propagating</a:t>
            </a:r>
          </a:p>
          <a:p>
            <a:pPr lvl="1"/>
            <a:r>
              <a:rPr lang="en-US" b="1" i="1" dirty="0" smtClean="0">
                <a:solidFill>
                  <a:srgbClr val="FFFFFF"/>
                </a:solidFill>
              </a:rPr>
              <a:t>Self supporting</a:t>
            </a:r>
            <a:endParaRPr lang="en-US" b="1" i="1" dirty="0">
              <a:solidFill>
                <a:srgbClr val="FFFFFF"/>
              </a:solidFill>
            </a:endParaRPr>
          </a:p>
        </p:txBody>
      </p:sp>
    </p:spTree>
    <p:extLst>
      <p:ext uri="{BB962C8B-B14F-4D97-AF65-F5344CB8AC3E}">
        <p14:creationId xmlns:p14="http://schemas.microsoft.com/office/powerpoint/2010/main" val="1633647088"/>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First Century churches were established by the preaching of the gospel.</a:t>
            </a:r>
          </a:p>
          <a:p>
            <a:r>
              <a:rPr lang="en-US" dirty="0" smtClean="0"/>
              <a:t>They grew and flourished in any country and culture.</a:t>
            </a:r>
          </a:p>
          <a:p>
            <a:r>
              <a:rPr lang="en-US" dirty="0" smtClean="0"/>
              <a:t>They struggled through a pioneer period.</a:t>
            </a:r>
          </a:p>
          <a:p>
            <a:r>
              <a:rPr lang="en-US" dirty="0" smtClean="0"/>
              <a:t>Under inspired teachers, they did what God wanted them to do and be.</a:t>
            </a:r>
            <a:endParaRPr lang="en-US" dirty="0"/>
          </a:p>
        </p:txBody>
      </p:sp>
    </p:spTree>
    <p:extLst>
      <p:ext uri="{BB962C8B-B14F-4D97-AF65-F5344CB8AC3E}">
        <p14:creationId xmlns:p14="http://schemas.microsoft.com/office/powerpoint/2010/main" val="1411787386"/>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Many fine churches today in Tennessee.</a:t>
            </a:r>
          </a:p>
          <a:p>
            <a:r>
              <a:rPr lang="en-US" dirty="0" smtClean="0"/>
              <a:t>Who established them?</a:t>
            </a:r>
          </a:p>
          <a:p>
            <a:r>
              <a:rPr lang="en-US" dirty="0" smtClean="0"/>
              <a:t>Who built their buildings?</a:t>
            </a:r>
          </a:p>
          <a:p>
            <a:r>
              <a:rPr lang="en-US" dirty="0" smtClean="0"/>
              <a:t>Who permanently supports the preachers?</a:t>
            </a:r>
          </a:p>
          <a:p>
            <a:r>
              <a:rPr lang="en-US" dirty="0" smtClean="0"/>
              <a:t>Was there struggle?</a:t>
            </a:r>
          </a:p>
          <a:p>
            <a:r>
              <a:rPr lang="en-US" dirty="0" smtClean="0"/>
              <a:t>Was there a “pioneer period”?</a:t>
            </a:r>
            <a:endParaRPr lang="en-US" dirty="0"/>
          </a:p>
        </p:txBody>
      </p:sp>
    </p:spTree>
    <p:extLst>
      <p:ext uri="{BB962C8B-B14F-4D97-AF65-F5344CB8AC3E}">
        <p14:creationId xmlns:p14="http://schemas.microsoft.com/office/powerpoint/2010/main" val="4012006045"/>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Do we rob mission churches today?</a:t>
            </a:r>
          </a:p>
          <a:p>
            <a:endParaRPr lang="en-US" dirty="0" smtClean="0"/>
          </a:p>
          <a:p>
            <a:r>
              <a:rPr lang="en-US" dirty="0" smtClean="0"/>
              <a:t>Do they need that “pioneer period”?</a:t>
            </a:r>
          </a:p>
        </p:txBody>
      </p:sp>
    </p:spTree>
    <p:extLst>
      <p:ext uri="{BB962C8B-B14F-4D97-AF65-F5344CB8AC3E}">
        <p14:creationId xmlns:p14="http://schemas.microsoft.com/office/powerpoint/2010/main" val="236622622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There were no creed books, catechisms, Prayer Books, or Manuals.</a:t>
            </a:r>
          </a:p>
          <a:p>
            <a:r>
              <a:rPr lang="en-US" dirty="0"/>
              <a:t>They had only God’s word</a:t>
            </a:r>
            <a:r>
              <a:rPr lang="en-US" dirty="0" smtClean="0"/>
              <a:t>.</a:t>
            </a:r>
          </a:p>
          <a:p>
            <a:endParaRPr lang="en-US" dirty="0"/>
          </a:p>
          <a:p>
            <a:r>
              <a:rPr lang="en-US" dirty="0" smtClean="0"/>
              <a:t>Yet, take note of what they did not do!</a:t>
            </a:r>
            <a:endParaRPr lang="en-US" dirty="0"/>
          </a:p>
          <a:p>
            <a:endParaRPr lang="en-US" dirty="0"/>
          </a:p>
        </p:txBody>
      </p:sp>
    </p:spTree>
    <p:extLst>
      <p:ext uri="{BB962C8B-B14F-4D97-AF65-F5344CB8AC3E}">
        <p14:creationId xmlns:p14="http://schemas.microsoft.com/office/powerpoint/2010/main" val="1373442962"/>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What </a:t>
            </a:r>
            <a:r>
              <a:rPr lang="en-US" dirty="0"/>
              <a:t>would happen if churches in the USA took away all financial help?</a:t>
            </a:r>
          </a:p>
          <a:p>
            <a:endParaRPr lang="en-US" dirty="0"/>
          </a:p>
        </p:txBody>
      </p:sp>
    </p:spTree>
    <p:extLst>
      <p:ext uri="{BB962C8B-B14F-4D97-AF65-F5344CB8AC3E}">
        <p14:creationId xmlns:p14="http://schemas.microsoft.com/office/powerpoint/2010/main" val="134944826"/>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Acts </a:t>
            </a:r>
            <a:r>
              <a:rPr lang="en-US" dirty="0"/>
              <a:t>shows us the </a:t>
            </a:r>
            <a:r>
              <a:rPr lang="en-US" dirty="0" smtClean="0"/>
              <a:t>pattern of the primitive indigenous church.</a:t>
            </a:r>
            <a:endParaRPr lang="en-US" dirty="0"/>
          </a:p>
        </p:txBody>
      </p:sp>
    </p:spTree>
    <p:extLst>
      <p:ext uri="{BB962C8B-B14F-4D97-AF65-F5344CB8AC3E}">
        <p14:creationId xmlns:p14="http://schemas.microsoft.com/office/powerpoint/2010/main" val="3714156024"/>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Dare </a:t>
            </a:r>
            <a:r>
              <a:rPr lang="en-US" dirty="0"/>
              <a:t>we change it?</a:t>
            </a:r>
          </a:p>
          <a:p>
            <a:endParaRPr lang="en-US" dirty="0"/>
          </a:p>
        </p:txBody>
      </p:sp>
    </p:spTree>
    <p:extLst>
      <p:ext uri="{BB962C8B-B14F-4D97-AF65-F5344CB8AC3E}">
        <p14:creationId xmlns:p14="http://schemas.microsoft.com/office/powerpoint/2010/main" val="2881610578"/>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b="1" i="1" dirty="0" smtClean="0"/>
              <a:t>Self governing.</a:t>
            </a:r>
          </a:p>
          <a:p>
            <a:endParaRPr lang="en-US" b="1" i="1" dirty="0"/>
          </a:p>
          <a:p>
            <a:r>
              <a:rPr lang="en-US" b="1" i="1" dirty="0" smtClean="0"/>
              <a:t>Self propagating.</a:t>
            </a:r>
          </a:p>
          <a:p>
            <a:endParaRPr lang="en-US" b="1" i="1" dirty="0"/>
          </a:p>
          <a:p>
            <a:r>
              <a:rPr lang="en-US" b="1" i="1" dirty="0" smtClean="0"/>
              <a:t>Self supporting.</a:t>
            </a:r>
            <a:endParaRPr lang="en-US" b="1" i="1" dirty="0"/>
          </a:p>
        </p:txBody>
      </p:sp>
    </p:spTree>
    <p:extLst>
      <p:ext uri="{BB962C8B-B14F-4D97-AF65-F5344CB8AC3E}">
        <p14:creationId xmlns:p14="http://schemas.microsoft.com/office/powerpoint/2010/main" val="3911262502"/>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“…All the churches of Christ </a:t>
            </a:r>
            <a:r>
              <a:rPr lang="en-US" smtClean="0"/>
              <a:t>salute you” (Romans 16:16).</a:t>
            </a:r>
            <a:endParaRPr lang="en-US"/>
          </a:p>
        </p:txBody>
      </p:sp>
    </p:spTree>
    <p:extLst>
      <p:ext uri="{BB962C8B-B14F-4D97-AF65-F5344CB8AC3E}">
        <p14:creationId xmlns:p14="http://schemas.microsoft.com/office/powerpoint/2010/main" val="195665336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They did not take money to build buildings.</a:t>
            </a:r>
          </a:p>
          <a:p>
            <a:r>
              <a:rPr lang="en-US" dirty="0" smtClean="0"/>
              <a:t>They built no orphanages.</a:t>
            </a:r>
          </a:p>
          <a:p>
            <a:r>
              <a:rPr lang="en-US" dirty="0" smtClean="0"/>
              <a:t>They built no hospitals.</a:t>
            </a:r>
          </a:p>
          <a:p>
            <a:r>
              <a:rPr lang="en-US" dirty="0" smtClean="0"/>
              <a:t>They started no grammar schools.</a:t>
            </a:r>
          </a:p>
          <a:p>
            <a:r>
              <a:rPr lang="en-US" dirty="0" smtClean="0"/>
              <a:t>They supported no Roman schools.</a:t>
            </a:r>
          </a:p>
          <a:p>
            <a:r>
              <a:rPr lang="en-US" dirty="0" smtClean="0"/>
              <a:t>They built no </a:t>
            </a:r>
            <a:r>
              <a:rPr lang="en-US" dirty="0" err="1" smtClean="0"/>
              <a:t>olympic</a:t>
            </a:r>
            <a:r>
              <a:rPr lang="en-US" dirty="0" smtClean="0"/>
              <a:t> gymnasiums.</a:t>
            </a:r>
          </a:p>
        </p:txBody>
      </p:sp>
    </p:spTree>
    <p:extLst>
      <p:ext uri="{BB962C8B-B14F-4D97-AF65-F5344CB8AC3E}">
        <p14:creationId xmlns:p14="http://schemas.microsoft.com/office/powerpoint/2010/main" val="292537769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They provided no support for </a:t>
            </a:r>
            <a:r>
              <a:rPr lang="en-US" dirty="0" smtClean="0"/>
              <a:t>preachers.</a:t>
            </a:r>
            <a:endParaRPr lang="en-US" dirty="0"/>
          </a:p>
          <a:p>
            <a:r>
              <a:rPr lang="en-US" dirty="0" smtClean="0"/>
              <a:t>They started no “welfare churches” who would depend on Jerusalem for support.</a:t>
            </a:r>
          </a:p>
          <a:p>
            <a:endParaRPr lang="en-US" dirty="0"/>
          </a:p>
          <a:p>
            <a:r>
              <a:rPr lang="en-US" dirty="0" smtClean="0"/>
              <a:t>They simply preached the gospel.</a:t>
            </a:r>
          </a:p>
          <a:p>
            <a:r>
              <a:rPr lang="en-US" dirty="0" smtClean="0"/>
              <a:t>So, what pattern is seen in what these apostles accomplished?</a:t>
            </a:r>
            <a:endParaRPr lang="en-US" dirty="0"/>
          </a:p>
        </p:txBody>
      </p:sp>
    </p:spTree>
    <p:extLst>
      <p:ext uri="{BB962C8B-B14F-4D97-AF65-F5344CB8AC3E}">
        <p14:creationId xmlns:p14="http://schemas.microsoft.com/office/powerpoint/2010/main" val="36216589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GOVERNING</a:t>
            </a:r>
            <a:endParaRPr lang="en-US" dirty="0"/>
          </a:p>
        </p:txBody>
      </p:sp>
      <p:sp>
        <p:nvSpPr>
          <p:cNvPr id="3" name="Content Placeholder 2"/>
          <p:cNvSpPr>
            <a:spLocks noGrp="1"/>
          </p:cNvSpPr>
          <p:nvPr>
            <p:ph idx="1"/>
          </p:nvPr>
        </p:nvSpPr>
        <p:spPr/>
        <p:txBody>
          <a:bodyPr>
            <a:normAutofit lnSpcReduction="10000"/>
          </a:bodyPr>
          <a:lstStyle/>
          <a:p>
            <a:r>
              <a:rPr lang="en-US" dirty="0" smtClean="0"/>
              <a:t>Each church was </a:t>
            </a:r>
            <a:r>
              <a:rPr lang="en-US" b="1" i="1" dirty="0" smtClean="0"/>
              <a:t>independent and self-governing.</a:t>
            </a:r>
          </a:p>
          <a:p>
            <a:r>
              <a:rPr lang="en-US" dirty="0" smtClean="0"/>
              <a:t>Elders in each church were chosen.</a:t>
            </a:r>
          </a:p>
          <a:p>
            <a:endParaRPr lang="en-US" dirty="0"/>
          </a:p>
          <a:p>
            <a:r>
              <a:rPr lang="en-US" dirty="0" smtClean="0"/>
              <a:t>“ </a:t>
            </a:r>
            <a:r>
              <a:rPr lang="en-US" dirty="0"/>
              <a:t>And when they had appointed for them elders in every church, and had prayed with fasting, they commended them to the Lord, on whom they had </a:t>
            </a:r>
            <a:r>
              <a:rPr lang="en-US" dirty="0" smtClean="0"/>
              <a:t>believed”</a:t>
            </a:r>
          </a:p>
          <a:p>
            <a:r>
              <a:rPr lang="en-US" dirty="0" smtClean="0"/>
              <a:t>(Acts 14:23). </a:t>
            </a:r>
            <a:endParaRPr lang="en-US" dirty="0"/>
          </a:p>
        </p:txBody>
      </p:sp>
    </p:spTree>
    <p:extLst>
      <p:ext uri="{BB962C8B-B14F-4D97-AF65-F5344CB8AC3E}">
        <p14:creationId xmlns:p14="http://schemas.microsoft.com/office/powerpoint/2010/main" val="372746050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i="1" dirty="0" smtClean="0">
                <a:solidFill>
                  <a:srgbClr val="FFFFFF"/>
                </a:solidFill>
              </a:rPr>
              <a:t>Jerusalem</a:t>
            </a:r>
            <a:r>
              <a:rPr lang="en-US" dirty="0" smtClean="0"/>
              <a:t> now had elders, about 15 years after Acts 2.</a:t>
            </a:r>
          </a:p>
          <a:p>
            <a:endParaRPr lang="en-US" dirty="0"/>
          </a:p>
          <a:p>
            <a:r>
              <a:rPr lang="en-US" dirty="0" smtClean="0"/>
              <a:t>“And </a:t>
            </a:r>
            <a:r>
              <a:rPr lang="en-US" dirty="0"/>
              <a:t>the disciples, every man according to his ability, determined to send relief unto the brethren that dwelt in Judea: 30 which also they did, sending it to the elders by the hand of Barnabas and </a:t>
            </a:r>
            <a:r>
              <a:rPr lang="en-US" dirty="0" smtClean="0"/>
              <a:t>Saul”</a:t>
            </a:r>
          </a:p>
          <a:p>
            <a:r>
              <a:rPr lang="en-US" dirty="0" smtClean="0"/>
              <a:t>(Acts 11:29-30).</a:t>
            </a:r>
            <a:endParaRPr lang="en-US" dirty="0"/>
          </a:p>
        </p:txBody>
      </p:sp>
    </p:spTree>
    <p:extLst>
      <p:ext uri="{BB962C8B-B14F-4D97-AF65-F5344CB8AC3E}">
        <p14:creationId xmlns:p14="http://schemas.microsoft.com/office/powerpoint/2010/main" val="7118637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299</TotalTime>
  <Words>2239</Words>
  <Application>Microsoft Macintosh PowerPoint</Application>
  <PresentationFormat>On-screen Show (4:3)</PresentationFormat>
  <Paragraphs>162</Paragraphs>
  <Slides>54</Slides>
  <Notes>0</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Default Theme</vt:lpstr>
      <vt:lpstr>LESSON 12  ACTS PAINTS THE MODEL CHURCH</vt:lpstr>
      <vt:lpstr>PowerPoint Presentation</vt:lpstr>
      <vt:lpstr>PowerPoint Presentation</vt:lpstr>
      <vt:lpstr>PowerPoint Presentation</vt:lpstr>
      <vt:lpstr>PowerPoint Presentation</vt:lpstr>
      <vt:lpstr>PowerPoint Presentation</vt:lpstr>
      <vt:lpstr>PowerPoint Presentation</vt:lpstr>
      <vt:lpstr>SELF GOVERNING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SELF PROPOGATING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SELF SUPPORTING</vt:lpstr>
      <vt:lpstr>PowerPoint Presentation</vt:lpstr>
      <vt:lpstr>PowerPoint Presentation</vt:lpstr>
      <vt:lpstr>PowerPoint Presentation</vt:lpstr>
      <vt:lpstr>PowerPoint Presentation</vt:lpstr>
      <vt:lpstr>PowerPoint Presentation</vt:lpstr>
      <vt:lpstr>CONCLUSION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12  ACTS PAINTS THE MODEL CHURCH</dc:title>
  <dc:creator>Royl</dc:creator>
  <cp:lastModifiedBy>Royl</cp:lastModifiedBy>
  <cp:revision>32</cp:revision>
  <dcterms:created xsi:type="dcterms:W3CDTF">2016-11-24T11:55:15Z</dcterms:created>
  <dcterms:modified xsi:type="dcterms:W3CDTF">2017-04-05T20:59:39Z</dcterms:modified>
</cp:coreProperties>
</file>