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85" r:id="rId7"/>
    <p:sldId id="284" r:id="rId8"/>
    <p:sldId id="261" r:id="rId9"/>
    <p:sldId id="286" r:id="rId10"/>
    <p:sldId id="287" r:id="rId11"/>
    <p:sldId id="288" r:id="rId12"/>
    <p:sldId id="289" r:id="rId13"/>
    <p:sldId id="262" r:id="rId14"/>
    <p:sldId id="290" r:id="rId15"/>
    <p:sldId id="263" r:id="rId16"/>
    <p:sldId id="306" r:id="rId17"/>
    <p:sldId id="307" r:id="rId18"/>
    <p:sldId id="308" r:id="rId19"/>
    <p:sldId id="264" r:id="rId20"/>
    <p:sldId id="291" r:id="rId21"/>
    <p:sldId id="292" r:id="rId22"/>
    <p:sldId id="293" r:id="rId23"/>
    <p:sldId id="294" r:id="rId24"/>
    <p:sldId id="295" r:id="rId25"/>
    <p:sldId id="296" r:id="rId26"/>
    <p:sldId id="309" r:id="rId27"/>
    <p:sldId id="266" r:id="rId28"/>
    <p:sldId id="267" r:id="rId29"/>
    <p:sldId id="268" r:id="rId30"/>
    <p:sldId id="269" r:id="rId31"/>
    <p:sldId id="270" r:id="rId32"/>
    <p:sldId id="271" r:id="rId33"/>
    <p:sldId id="272" r:id="rId34"/>
    <p:sldId id="310" r:id="rId35"/>
    <p:sldId id="274" r:id="rId36"/>
    <p:sldId id="275" r:id="rId37"/>
    <p:sldId id="276" r:id="rId38"/>
    <p:sldId id="303" r:id="rId39"/>
    <p:sldId id="277" r:id="rId40"/>
    <p:sldId id="278" r:id="rId41"/>
    <p:sldId id="297" r:id="rId42"/>
    <p:sldId id="298" r:id="rId43"/>
    <p:sldId id="279" r:id="rId44"/>
    <p:sldId id="299" r:id="rId45"/>
    <p:sldId id="300" r:id="rId46"/>
    <p:sldId id="301" r:id="rId47"/>
    <p:sldId id="302" r:id="rId48"/>
    <p:sldId id="280" r:id="rId49"/>
    <p:sldId id="281" r:id="rId50"/>
    <p:sldId id="282" r:id="rId51"/>
    <p:sldId id="283" r:id="rId52"/>
    <p:sldId id="304" r:id="rId53"/>
    <p:sldId id="305" r:id="rId5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9" d="100"/>
          <a:sy n="89" d="100"/>
        </p:scale>
        <p:origin x="-152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printerSettings" Target="printerSettings/printerSettings1.bin"/><Relationship Id="rId56" Type="http://schemas.openxmlformats.org/officeDocument/2006/relationships/presProps" Target="presProps.xml"/><Relationship Id="rId57" Type="http://schemas.openxmlformats.org/officeDocument/2006/relationships/viewProps" Target="viewProps.xml"/><Relationship Id="rId58" Type="http://schemas.openxmlformats.org/officeDocument/2006/relationships/theme" Target="theme/theme1.xml"/><Relationship Id="rId59"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4/3/2017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869446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4/3/2017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672569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4/3/2017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596688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4/3/2017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42534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F72F18-0D09-EF42-A84C-EDF3449A25EB}" type="datetimeFigureOut">
              <a:rPr lang="en-US" smtClean="0"/>
              <a:t>4/3/2017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272624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F72F18-0D09-EF42-A84C-EDF3449A25EB}" type="datetimeFigureOut">
              <a:rPr lang="en-US" smtClean="0"/>
              <a:t>4/3/2017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97550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F72F18-0D09-EF42-A84C-EDF3449A25EB}" type="datetimeFigureOut">
              <a:rPr lang="en-US" smtClean="0"/>
              <a:t>4/3/2017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1047408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F72F18-0D09-EF42-A84C-EDF3449A25EB}" type="datetimeFigureOut">
              <a:rPr lang="en-US" smtClean="0"/>
              <a:t>4/3/2017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443005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F72F18-0D09-EF42-A84C-EDF3449A25EB}" type="datetimeFigureOut">
              <a:rPr lang="en-US" smtClean="0"/>
              <a:t>4/3/2017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800670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F72F18-0D09-EF42-A84C-EDF3449A25EB}" type="datetimeFigureOut">
              <a:rPr lang="en-US" smtClean="0"/>
              <a:t>4/3/2017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183654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F72F18-0D09-EF42-A84C-EDF3449A25EB}" type="datetimeFigureOut">
              <a:rPr lang="en-US" smtClean="0"/>
              <a:t>4/3/2017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20493066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a:defRPr>
            </a:lvl1pPr>
          </a:lstStyle>
          <a:p>
            <a:fld id="{07F72F18-0D09-EF42-A84C-EDF3449A25EB}" type="datetimeFigureOut">
              <a:rPr lang="en-US" smtClean="0"/>
              <a:pPr/>
              <a:t>4/3/2017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a:defRPr>
            </a:lvl1pPr>
          </a:lstStyle>
          <a:p>
            <a:fld id="{6EFB6331-6BA9-8F49-B224-EF4D37DD6A0B}" type="slidenum">
              <a:rPr lang="en-US" smtClean="0"/>
              <a:pPr/>
              <a:t>‹#›</a:t>
            </a:fld>
            <a:endParaRPr lang="en-US" dirty="0"/>
          </a:p>
        </p:txBody>
      </p:sp>
    </p:spTree>
    <p:extLst>
      <p:ext uri="{BB962C8B-B14F-4D97-AF65-F5344CB8AC3E}">
        <p14:creationId xmlns:p14="http://schemas.microsoft.com/office/powerpoint/2010/main" val="2456592502"/>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Arial"/>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LESSON 9</a:t>
            </a:r>
            <a:br>
              <a:rPr lang="en-US" dirty="0" smtClean="0"/>
            </a:br>
            <a:r>
              <a:rPr lang="en-US" dirty="0"/>
              <a:t/>
            </a:r>
            <a:br>
              <a:rPr lang="en-US" dirty="0"/>
            </a:br>
            <a:r>
              <a:rPr lang="en-US" dirty="0" smtClean="0"/>
              <a:t>ACTS NOTES NEW GOVERNMENT</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50105220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smtClean="0"/>
              <a:t>Ninevah</a:t>
            </a:r>
            <a:r>
              <a:rPr lang="en-US" dirty="0" smtClean="0"/>
              <a:t>, the capital of Assyria?</a:t>
            </a:r>
          </a:p>
          <a:p>
            <a:r>
              <a:rPr lang="en-US" dirty="0" smtClean="0"/>
              <a:t>  </a:t>
            </a:r>
            <a:endParaRPr lang="en-US" dirty="0"/>
          </a:p>
          <a:p>
            <a:r>
              <a:rPr lang="en-US" dirty="0" smtClean="0"/>
              <a:t>“Now </a:t>
            </a:r>
            <a:r>
              <a:rPr lang="en-US" dirty="0"/>
              <a:t>the word of Jehovah came unto Jonah the son of </a:t>
            </a:r>
            <a:r>
              <a:rPr lang="en-US" dirty="0" err="1"/>
              <a:t>Amittai</a:t>
            </a:r>
            <a:r>
              <a:rPr lang="en-US" dirty="0"/>
              <a:t>, saying, 2 Arise, go to Nineveh, that great city, and cry against it; for </a:t>
            </a:r>
            <a:r>
              <a:rPr lang="en-US" dirty="0" smtClean="0"/>
              <a:t>their </a:t>
            </a:r>
            <a:r>
              <a:rPr lang="en-US" dirty="0"/>
              <a:t>wickedness is come up before </a:t>
            </a:r>
            <a:r>
              <a:rPr lang="en-US" dirty="0" smtClean="0"/>
              <a:t>me” (Jonah 1:1-2). </a:t>
            </a:r>
            <a:endParaRPr lang="en-US" dirty="0"/>
          </a:p>
        </p:txBody>
      </p:sp>
    </p:spTree>
    <p:extLst>
      <p:ext uri="{BB962C8B-B14F-4D97-AF65-F5344CB8AC3E}">
        <p14:creationId xmlns:p14="http://schemas.microsoft.com/office/powerpoint/2010/main" val="361919838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Persia? </a:t>
            </a:r>
            <a:endParaRPr lang="en-US" dirty="0" smtClean="0"/>
          </a:p>
          <a:p>
            <a:endParaRPr lang="en-US" dirty="0"/>
          </a:p>
          <a:p>
            <a:r>
              <a:rPr lang="en-US" dirty="0" smtClean="0"/>
              <a:t>“Now </a:t>
            </a:r>
            <a:r>
              <a:rPr lang="en-US" dirty="0"/>
              <a:t>in the first year of Cyrus king of Persia, that the word of Jehovah by the mouth of Jeremiah might be accomplished, Jehovah stirred up the spirit of Cyrus king of Persia, so that he made a proclamation throughout all his kingdom, and put it also in writing, saying</a:t>
            </a:r>
            <a:r>
              <a:rPr lang="en-US" dirty="0" smtClean="0"/>
              <a:t>,…”</a:t>
            </a:r>
            <a:endParaRPr lang="en-US" dirty="0"/>
          </a:p>
          <a:p>
            <a:endParaRPr lang="en-US" dirty="0"/>
          </a:p>
        </p:txBody>
      </p:sp>
    </p:spTree>
    <p:extLst>
      <p:ext uri="{BB962C8B-B14F-4D97-AF65-F5344CB8AC3E}">
        <p14:creationId xmlns:p14="http://schemas.microsoft.com/office/powerpoint/2010/main" val="296394582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“…23 </a:t>
            </a:r>
            <a:r>
              <a:rPr lang="en-US" dirty="0"/>
              <a:t>Thus </a:t>
            </a:r>
            <a:r>
              <a:rPr lang="en-US" dirty="0" err="1"/>
              <a:t>saith</a:t>
            </a:r>
            <a:r>
              <a:rPr lang="en-US" dirty="0"/>
              <a:t> Cyrus king of Persia, All the kingdoms of the earth hath Jehovah, the God of heaven, given me; and he hath charged me to build him a house in Jerusalem, which is in Judah. Whosoever there is among you of all his people, Jehovah his God be with him, and let him go </a:t>
            </a:r>
            <a:r>
              <a:rPr lang="en-US" dirty="0" smtClean="0"/>
              <a:t>up” (2 Chronicles 36:22-23).</a:t>
            </a:r>
            <a:endParaRPr lang="en-US" dirty="0"/>
          </a:p>
          <a:p>
            <a:endParaRPr lang="en-US" dirty="0"/>
          </a:p>
        </p:txBody>
      </p:sp>
    </p:spTree>
    <p:extLst>
      <p:ext uri="{BB962C8B-B14F-4D97-AF65-F5344CB8AC3E}">
        <p14:creationId xmlns:p14="http://schemas.microsoft.com/office/powerpoint/2010/main" val="11138233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Babylon? </a:t>
            </a:r>
          </a:p>
          <a:p>
            <a:endParaRPr lang="en-US" dirty="0" smtClean="0"/>
          </a:p>
          <a:p>
            <a:r>
              <a:rPr lang="en-US" dirty="0" smtClean="0"/>
              <a:t>“The </a:t>
            </a:r>
            <a:r>
              <a:rPr lang="en-US" dirty="0"/>
              <a:t>same hour was the thing fulfilled upon Nebuchadnezzar: and he was driven from men, and did eat grass as oxen, and his body was wet with the dew of heaven, till his hair was grown like eagles' feathers, and his nails like birds' </a:t>
            </a:r>
            <a:r>
              <a:rPr lang="en-US" dirty="0" smtClean="0"/>
              <a:t>claws” (Dan. 4:33).</a:t>
            </a:r>
          </a:p>
        </p:txBody>
      </p:sp>
    </p:spTree>
    <p:extLst>
      <p:ext uri="{BB962C8B-B14F-4D97-AF65-F5344CB8AC3E}">
        <p14:creationId xmlns:p14="http://schemas.microsoft.com/office/powerpoint/2010/main" val="292354043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Edom? (Obadiah)</a:t>
            </a:r>
          </a:p>
          <a:p>
            <a:r>
              <a:rPr lang="en-US" dirty="0"/>
              <a:t>Damascus, Gaza, </a:t>
            </a:r>
            <a:r>
              <a:rPr lang="en-US" dirty="0" err="1"/>
              <a:t>Tyre</a:t>
            </a:r>
            <a:r>
              <a:rPr lang="en-US" dirty="0"/>
              <a:t>, Edom, Ammon, Moab, Amorite? (Amos 1)</a:t>
            </a:r>
          </a:p>
          <a:p>
            <a:endParaRPr lang="en-US" dirty="0"/>
          </a:p>
          <a:p>
            <a:r>
              <a:rPr lang="en-US" dirty="0"/>
              <a:t>God evidently had some laws these </a:t>
            </a:r>
            <a:r>
              <a:rPr lang="en-US" dirty="0" smtClean="0"/>
              <a:t>Gentiles violated.</a:t>
            </a:r>
            <a:endParaRPr lang="en-US" dirty="0"/>
          </a:p>
        </p:txBody>
      </p:sp>
    </p:spTree>
    <p:extLst>
      <p:ext uri="{BB962C8B-B14F-4D97-AF65-F5344CB8AC3E}">
        <p14:creationId xmlns:p14="http://schemas.microsoft.com/office/powerpoint/2010/main" val="2317292160"/>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Possible that Patriarchal rule continued to the time of Cornelius? (Acts 10)</a:t>
            </a:r>
          </a:p>
          <a:p>
            <a:r>
              <a:rPr lang="en-US" dirty="0" smtClean="0"/>
              <a:t>Devout man.</a:t>
            </a:r>
          </a:p>
          <a:p>
            <a:r>
              <a:rPr lang="en-US" dirty="0" smtClean="0"/>
              <a:t>Feared God with all </a:t>
            </a:r>
            <a:r>
              <a:rPr lang="en-US" smtClean="0"/>
              <a:t>his house.</a:t>
            </a:r>
            <a:endParaRPr lang="en-US" dirty="0" smtClean="0"/>
          </a:p>
          <a:p>
            <a:r>
              <a:rPr lang="en-US" dirty="0" smtClean="0"/>
              <a:t>Prayers were heard.</a:t>
            </a:r>
          </a:p>
          <a:p>
            <a:r>
              <a:rPr lang="en-US" dirty="0" smtClean="0"/>
              <a:t>Alms accepted.</a:t>
            </a:r>
          </a:p>
          <a:p>
            <a:r>
              <a:rPr lang="en-US" dirty="0" smtClean="0"/>
              <a:t>A righteous man who feared God (Acts 10:2, 22)</a:t>
            </a:r>
            <a:endParaRPr lang="en-US" dirty="0"/>
          </a:p>
        </p:txBody>
      </p:sp>
    </p:spTree>
    <p:extLst>
      <p:ext uri="{BB962C8B-B14F-4D97-AF65-F5344CB8AC3E}">
        <p14:creationId xmlns:p14="http://schemas.microsoft.com/office/powerpoint/2010/main" val="228569490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Something new and different had begun in Jerusalem that Pentecost day (Acts 2).</a:t>
            </a:r>
          </a:p>
          <a:p>
            <a:r>
              <a:rPr lang="en-US" dirty="0" smtClean="0"/>
              <a:t>A body of people were being led by twelve unknown men.</a:t>
            </a:r>
          </a:p>
          <a:p>
            <a:r>
              <a:rPr lang="en-US" dirty="0" smtClean="0"/>
              <a:t>What they were saying and doing did not follow the Law of Moses at all (Acts 2:42).</a:t>
            </a:r>
          </a:p>
          <a:p>
            <a:endParaRPr lang="en-US" dirty="0"/>
          </a:p>
        </p:txBody>
      </p:sp>
    </p:spTree>
    <p:extLst>
      <p:ext uri="{BB962C8B-B14F-4D97-AF65-F5344CB8AC3E}">
        <p14:creationId xmlns:p14="http://schemas.microsoft.com/office/powerpoint/2010/main" val="695040620"/>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Tribe of Levi and the High Priest were no longer in charge.</a:t>
            </a:r>
          </a:p>
          <a:p>
            <a:r>
              <a:rPr lang="en-US" dirty="0" smtClean="0"/>
              <a:t>These people no longer followed the Ten Commandments, but the teachings of the man who was crucified.</a:t>
            </a:r>
          </a:p>
          <a:p>
            <a:r>
              <a:rPr lang="en-US" dirty="0" smtClean="0"/>
              <a:t>What happened to feasts and animal sacrifices?</a:t>
            </a:r>
          </a:p>
          <a:p>
            <a:r>
              <a:rPr lang="en-US" dirty="0" smtClean="0"/>
              <a:t>Who was in charge?</a:t>
            </a:r>
            <a:endParaRPr lang="en-US" dirty="0"/>
          </a:p>
        </p:txBody>
      </p:sp>
    </p:spTree>
    <p:extLst>
      <p:ext uri="{BB962C8B-B14F-4D97-AF65-F5344CB8AC3E}">
        <p14:creationId xmlns:p14="http://schemas.microsoft.com/office/powerpoint/2010/main" val="2134789463"/>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“And </a:t>
            </a:r>
            <a:r>
              <a:rPr lang="en-US" dirty="0"/>
              <a:t>they continued </a:t>
            </a:r>
            <a:r>
              <a:rPr lang="en-US" dirty="0" err="1"/>
              <a:t>stedfastly</a:t>
            </a:r>
            <a:r>
              <a:rPr lang="en-US" dirty="0"/>
              <a:t> in the apostles' teaching and fellowship, in the breaking of bread and the </a:t>
            </a:r>
            <a:r>
              <a:rPr lang="en-US" dirty="0" smtClean="0"/>
              <a:t>prayers”   </a:t>
            </a:r>
          </a:p>
          <a:p>
            <a:r>
              <a:rPr lang="en-US" dirty="0" smtClean="0"/>
              <a:t> (Acts 2:42). </a:t>
            </a:r>
            <a:endParaRPr lang="en-US" dirty="0"/>
          </a:p>
        </p:txBody>
      </p:sp>
    </p:spTree>
    <p:extLst>
      <p:ext uri="{BB962C8B-B14F-4D97-AF65-F5344CB8AC3E}">
        <p14:creationId xmlns:p14="http://schemas.microsoft.com/office/powerpoint/2010/main" val="1557712220"/>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Acts brings an exciting new concept to both Jew and Gentile.</a:t>
            </a:r>
          </a:p>
          <a:p>
            <a:endParaRPr lang="en-US" dirty="0" smtClean="0"/>
          </a:p>
          <a:p>
            <a:r>
              <a:rPr lang="en-US" dirty="0" smtClean="0"/>
              <a:t>This is the </a:t>
            </a:r>
            <a:r>
              <a:rPr lang="en-US" i="1" dirty="0" smtClean="0">
                <a:solidFill>
                  <a:srgbClr val="FFFFFF"/>
                </a:solidFill>
              </a:rPr>
              <a:t>Law of Christ.</a:t>
            </a:r>
          </a:p>
          <a:p>
            <a:endParaRPr lang="en-US" dirty="0"/>
          </a:p>
          <a:p>
            <a:r>
              <a:rPr lang="en-US" dirty="0" smtClean="0"/>
              <a:t>This law emphasizes </a:t>
            </a:r>
            <a:r>
              <a:rPr lang="en-US" i="1" dirty="0" smtClean="0">
                <a:solidFill>
                  <a:srgbClr val="FFFFFF"/>
                </a:solidFill>
              </a:rPr>
              <a:t>the individual.</a:t>
            </a:r>
          </a:p>
        </p:txBody>
      </p:sp>
    </p:spTree>
    <p:extLst>
      <p:ext uri="{BB962C8B-B14F-4D97-AF65-F5344CB8AC3E}">
        <p14:creationId xmlns:p14="http://schemas.microsoft.com/office/powerpoint/2010/main" val="90961803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Most Bible students have long recognized and accepted 3 “Dispensations.”</a:t>
            </a:r>
          </a:p>
          <a:p>
            <a:endParaRPr lang="en-US" dirty="0"/>
          </a:p>
          <a:p>
            <a:r>
              <a:rPr lang="en-US" dirty="0" smtClean="0"/>
              <a:t>Patriarchal</a:t>
            </a:r>
          </a:p>
          <a:p>
            <a:r>
              <a:rPr lang="en-US" dirty="0" smtClean="0"/>
              <a:t>Jewish or Mosaic</a:t>
            </a:r>
          </a:p>
          <a:p>
            <a:r>
              <a:rPr lang="en-US" dirty="0" smtClean="0"/>
              <a:t>Christian</a:t>
            </a:r>
            <a:endParaRPr lang="en-US" dirty="0"/>
          </a:p>
        </p:txBody>
      </p:sp>
    </p:spTree>
    <p:extLst>
      <p:ext uri="{BB962C8B-B14F-4D97-AF65-F5344CB8AC3E}">
        <p14:creationId xmlns:p14="http://schemas.microsoft.com/office/powerpoint/2010/main" val="309059329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“law of the Spirit of Life.”</a:t>
            </a:r>
          </a:p>
          <a:p>
            <a:endParaRPr lang="en-US" dirty="0"/>
          </a:p>
          <a:p>
            <a:r>
              <a:rPr lang="en-US" dirty="0" smtClean="0"/>
              <a:t>“There </a:t>
            </a:r>
            <a:r>
              <a:rPr lang="en-US" dirty="0"/>
              <a:t>is therefore now no condemnation to them that are in Christ Jesus. 2 For the law of the Spirit of life in Christ Jesus made me free from the law of sin and of </a:t>
            </a:r>
            <a:r>
              <a:rPr lang="en-US" dirty="0" smtClean="0"/>
              <a:t>death” (Romans 8:1-2). </a:t>
            </a:r>
            <a:endParaRPr lang="en-US" dirty="0"/>
          </a:p>
        </p:txBody>
      </p:sp>
    </p:spTree>
    <p:extLst>
      <p:ext uri="{BB962C8B-B14F-4D97-AF65-F5344CB8AC3E}">
        <p14:creationId xmlns:p14="http://schemas.microsoft.com/office/powerpoint/2010/main" val="707503607"/>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“Under law to Christ.”</a:t>
            </a:r>
          </a:p>
          <a:p>
            <a:endParaRPr lang="en-US" dirty="0" smtClean="0"/>
          </a:p>
          <a:p>
            <a:r>
              <a:rPr lang="en-US" dirty="0" smtClean="0"/>
              <a:t>“to </a:t>
            </a:r>
            <a:r>
              <a:rPr lang="en-US" dirty="0"/>
              <a:t>them that are without law, as without law, not being without law to God, but under law to Christ, that I might gain them that are without </a:t>
            </a:r>
            <a:r>
              <a:rPr lang="en-US" dirty="0" smtClean="0"/>
              <a:t>law” (1 Corinthians 9:21).</a:t>
            </a:r>
            <a:endParaRPr lang="en-US" dirty="0"/>
          </a:p>
          <a:p>
            <a:endParaRPr lang="en-US" dirty="0"/>
          </a:p>
        </p:txBody>
      </p:sp>
    </p:spTree>
    <p:extLst>
      <p:ext uri="{BB962C8B-B14F-4D97-AF65-F5344CB8AC3E}">
        <p14:creationId xmlns:p14="http://schemas.microsoft.com/office/powerpoint/2010/main" val="289677828"/>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“Fulfill the law of Christ.</a:t>
            </a:r>
          </a:p>
          <a:p>
            <a:endParaRPr lang="en-US" dirty="0"/>
          </a:p>
          <a:p>
            <a:r>
              <a:rPr lang="en-US" dirty="0" smtClean="0"/>
              <a:t>“Brethren</a:t>
            </a:r>
            <a:r>
              <a:rPr lang="en-US" dirty="0"/>
              <a:t>, even if a man be overtaken in any trespass, ye who are spiritual, restore such a one in a spirit of gentleness; looking to thyself, lest thou also be tempted. 2 Bear ye one another's burdens, and so </a:t>
            </a:r>
            <a:r>
              <a:rPr lang="en-US" dirty="0" err="1"/>
              <a:t>fulfil</a:t>
            </a:r>
            <a:r>
              <a:rPr lang="en-US" dirty="0"/>
              <a:t> the law of </a:t>
            </a:r>
            <a:r>
              <a:rPr lang="en-US" dirty="0" smtClean="0"/>
              <a:t>Christ” (Gal. 6:1-2).</a:t>
            </a:r>
            <a:endParaRPr lang="en-US" dirty="0"/>
          </a:p>
        </p:txBody>
      </p:sp>
    </p:spTree>
    <p:extLst>
      <p:ext uri="{BB962C8B-B14F-4D97-AF65-F5344CB8AC3E}">
        <p14:creationId xmlns:p14="http://schemas.microsoft.com/office/powerpoint/2010/main" val="588541082"/>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“Put my laws on their heart.”</a:t>
            </a:r>
          </a:p>
          <a:p>
            <a:endParaRPr lang="en-US" dirty="0" smtClean="0"/>
          </a:p>
          <a:p>
            <a:r>
              <a:rPr lang="en-US" dirty="0" smtClean="0"/>
              <a:t>“And </a:t>
            </a:r>
            <a:r>
              <a:rPr lang="en-US" dirty="0"/>
              <a:t>the Holy Spirit also </a:t>
            </a:r>
            <a:r>
              <a:rPr lang="en-US" dirty="0" err="1"/>
              <a:t>beareth</a:t>
            </a:r>
            <a:r>
              <a:rPr lang="en-US" dirty="0"/>
              <a:t> witness to us; for after he hath said, 16 This is the covenant that I will make with them After those days, </a:t>
            </a:r>
            <a:r>
              <a:rPr lang="en-US" dirty="0" err="1"/>
              <a:t>saith</a:t>
            </a:r>
            <a:r>
              <a:rPr lang="en-US" dirty="0"/>
              <a:t> the Lord: I will put my laws on their heart, And upon their mind also will I write them</a:t>
            </a:r>
            <a:r>
              <a:rPr lang="en-US" dirty="0" smtClean="0"/>
              <a:t>;” (Hebrews 10:15-16).</a:t>
            </a:r>
            <a:endParaRPr lang="en-US" dirty="0"/>
          </a:p>
        </p:txBody>
      </p:sp>
    </p:spTree>
    <p:extLst>
      <p:ext uri="{BB962C8B-B14F-4D97-AF65-F5344CB8AC3E}">
        <p14:creationId xmlns:p14="http://schemas.microsoft.com/office/powerpoint/2010/main" val="2239908527"/>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“Perfect law of liberty.”</a:t>
            </a:r>
          </a:p>
          <a:p>
            <a:endParaRPr lang="en-US" dirty="0"/>
          </a:p>
          <a:p>
            <a:r>
              <a:rPr lang="en-US" dirty="0" smtClean="0"/>
              <a:t>“But </a:t>
            </a:r>
            <a:r>
              <a:rPr lang="en-US" dirty="0"/>
              <a:t>he that </a:t>
            </a:r>
            <a:r>
              <a:rPr lang="en-US" dirty="0" err="1"/>
              <a:t>looketh</a:t>
            </a:r>
            <a:r>
              <a:rPr lang="en-US" dirty="0"/>
              <a:t> into the perfect law, the law of liberty, and so </a:t>
            </a:r>
            <a:r>
              <a:rPr lang="en-US" dirty="0" err="1"/>
              <a:t>continueth</a:t>
            </a:r>
            <a:r>
              <a:rPr lang="en-US" dirty="0"/>
              <a:t>, being not a hearer that </a:t>
            </a:r>
            <a:r>
              <a:rPr lang="en-US" dirty="0" err="1"/>
              <a:t>forgetteth</a:t>
            </a:r>
            <a:r>
              <a:rPr lang="en-US" dirty="0"/>
              <a:t> but a doer that </a:t>
            </a:r>
            <a:r>
              <a:rPr lang="en-US" dirty="0" err="1"/>
              <a:t>worketh</a:t>
            </a:r>
            <a:r>
              <a:rPr lang="en-US" dirty="0"/>
              <a:t>, this man shall be blessed in his </a:t>
            </a:r>
            <a:r>
              <a:rPr lang="en-US" dirty="0" smtClean="0"/>
              <a:t>doing” (James 1:25).</a:t>
            </a:r>
            <a:endParaRPr lang="en-US" dirty="0"/>
          </a:p>
        </p:txBody>
      </p:sp>
    </p:spTree>
    <p:extLst>
      <p:ext uri="{BB962C8B-B14F-4D97-AF65-F5344CB8AC3E}">
        <p14:creationId xmlns:p14="http://schemas.microsoft.com/office/powerpoint/2010/main" val="1890743682"/>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“Royal law.”</a:t>
            </a:r>
          </a:p>
          <a:p>
            <a:endParaRPr lang="en-US" dirty="0"/>
          </a:p>
          <a:p>
            <a:r>
              <a:rPr lang="en-US" dirty="0" smtClean="0"/>
              <a:t>“Howbeit </a:t>
            </a:r>
            <a:r>
              <a:rPr lang="en-US" dirty="0"/>
              <a:t>if ye </a:t>
            </a:r>
            <a:r>
              <a:rPr lang="en-US" dirty="0" err="1"/>
              <a:t>fulfil</a:t>
            </a:r>
            <a:r>
              <a:rPr lang="en-US" dirty="0"/>
              <a:t> the royal law, according to the scripture, Thou shalt love thy neighbor as thyself, ye do well</a:t>
            </a:r>
            <a:r>
              <a:rPr lang="en-US" dirty="0" smtClean="0"/>
              <a:t>:” (James 2:8).</a:t>
            </a:r>
            <a:endParaRPr lang="en-US" dirty="0"/>
          </a:p>
        </p:txBody>
      </p:sp>
    </p:spTree>
    <p:extLst>
      <p:ext uri="{BB962C8B-B14F-4D97-AF65-F5344CB8AC3E}">
        <p14:creationId xmlns:p14="http://schemas.microsoft.com/office/powerpoint/2010/main" val="3719334897"/>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Thus, it seems that God ruled among His creation in 3 ways:</a:t>
            </a:r>
          </a:p>
          <a:p>
            <a:endParaRPr lang="en-US" dirty="0"/>
          </a:p>
          <a:p>
            <a:r>
              <a:rPr lang="en-US" i="1" dirty="0" smtClean="0">
                <a:solidFill>
                  <a:srgbClr val="FFFFFF"/>
                </a:solidFill>
              </a:rPr>
              <a:t>Families</a:t>
            </a:r>
            <a:r>
              <a:rPr lang="en-US" dirty="0" smtClean="0"/>
              <a:t>		Patriarchal</a:t>
            </a:r>
          </a:p>
          <a:p>
            <a:r>
              <a:rPr lang="en-US" i="1" dirty="0" smtClean="0">
                <a:solidFill>
                  <a:srgbClr val="FFFFFF"/>
                </a:solidFill>
              </a:rPr>
              <a:t>Nation</a:t>
            </a:r>
            <a:r>
              <a:rPr lang="en-US" dirty="0" smtClean="0"/>
              <a:t>			Israel, Law of Moses</a:t>
            </a:r>
          </a:p>
          <a:p>
            <a:r>
              <a:rPr lang="en-US" i="1" dirty="0" smtClean="0">
                <a:solidFill>
                  <a:srgbClr val="FFFFFF"/>
                </a:solidFill>
              </a:rPr>
              <a:t>Individual</a:t>
            </a:r>
            <a:r>
              <a:rPr lang="en-US" dirty="0" smtClean="0"/>
              <a:t>		Christian</a:t>
            </a:r>
            <a:endParaRPr lang="en-US" dirty="0"/>
          </a:p>
        </p:txBody>
      </p:sp>
    </p:spTree>
    <p:extLst>
      <p:ext uri="{BB962C8B-B14F-4D97-AF65-F5344CB8AC3E}">
        <p14:creationId xmlns:p14="http://schemas.microsoft.com/office/powerpoint/2010/main" val="969122719"/>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Jesus’ new </a:t>
            </a:r>
            <a:r>
              <a:rPr lang="en-US" i="1" dirty="0" smtClean="0">
                <a:solidFill>
                  <a:srgbClr val="FFFFFF"/>
                </a:solidFill>
              </a:rPr>
              <a:t>instructions</a:t>
            </a:r>
            <a:r>
              <a:rPr lang="en-US" dirty="0" smtClean="0"/>
              <a:t> are called “law.”</a:t>
            </a:r>
          </a:p>
          <a:p>
            <a:r>
              <a:rPr lang="en-US" dirty="0" smtClean="0"/>
              <a:t>There is no limit to any one nation.</a:t>
            </a:r>
          </a:p>
          <a:p>
            <a:r>
              <a:rPr lang="en-US" dirty="0" smtClean="0"/>
              <a:t>There is no limit as to any one race.</a:t>
            </a:r>
          </a:p>
          <a:p>
            <a:r>
              <a:rPr lang="en-US" dirty="0" smtClean="0"/>
              <a:t>Acts shows a stunning new way.</a:t>
            </a:r>
          </a:p>
          <a:p>
            <a:r>
              <a:rPr lang="en-US" dirty="0" smtClean="0"/>
              <a:t>Acts shows God’s relations to individuals and to groups.</a:t>
            </a:r>
            <a:endParaRPr lang="en-US" dirty="0"/>
          </a:p>
        </p:txBody>
      </p:sp>
    </p:spTree>
    <p:extLst>
      <p:ext uri="{BB962C8B-B14F-4D97-AF65-F5344CB8AC3E}">
        <p14:creationId xmlns:p14="http://schemas.microsoft.com/office/powerpoint/2010/main" val="1922866758"/>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Individual groups functioned and fellowshipped.</a:t>
            </a:r>
          </a:p>
          <a:p>
            <a:r>
              <a:rPr lang="en-US" dirty="0" smtClean="0"/>
              <a:t>Jerusalem helped Antioch (Acts 8:14).</a:t>
            </a:r>
          </a:p>
          <a:p>
            <a:r>
              <a:rPr lang="en-US" dirty="0" smtClean="0"/>
              <a:t>Jerusalem recognized Damascus when accepting Saul (Acts 9:26-28).</a:t>
            </a:r>
          </a:p>
          <a:p>
            <a:r>
              <a:rPr lang="en-US" dirty="0" smtClean="0"/>
              <a:t>Jerusalem accepted Caesarea (Acts 11).</a:t>
            </a:r>
          </a:p>
          <a:p>
            <a:endParaRPr lang="en-US" dirty="0"/>
          </a:p>
        </p:txBody>
      </p:sp>
    </p:spTree>
    <p:extLst>
      <p:ext uri="{BB962C8B-B14F-4D97-AF65-F5344CB8AC3E}">
        <p14:creationId xmlns:p14="http://schemas.microsoft.com/office/powerpoint/2010/main" val="1891856612"/>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Antioch sent to Jerusalem and Judea ( Acts 11:27-30).</a:t>
            </a:r>
          </a:p>
          <a:p>
            <a:r>
              <a:rPr lang="en-US" dirty="0" smtClean="0"/>
              <a:t>Galatia, Macedonia, and Achaia sent relief to Judea (1 Cor. 16:1-2; 2 Cor. 8-9).</a:t>
            </a:r>
          </a:p>
          <a:p>
            <a:r>
              <a:rPr lang="en-US" dirty="0" smtClean="0"/>
              <a:t>Different congregations, all the same church, recognized and helped each other.</a:t>
            </a:r>
            <a:endParaRPr lang="en-US" dirty="0"/>
          </a:p>
        </p:txBody>
      </p:sp>
    </p:spTree>
    <p:extLst>
      <p:ext uri="{BB962C8B-B14F-4D97-AF65-F5344CB8AC3E}">
        <p14:creationId xmlns:p14="http://schemas.microsoft.com/office/powerpoint/2010/main" val="139678575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Under the Patriarchal times God dealt with persons as </a:t>
            </a:r>
            <a:r>
              <a:rPr lang="en-US" i="1" dirty="0" smtClean="0"/>
              <a:t>families</a:t>
            </a:r>
            <a:r>
              <a:rPr lang="en-US" dirty="0" smtClean="0"/>
              <a:t> through the father.</a:t>
            </a:r>
          </a:p>
          <a:p>
            <a:r>
              <a:rPr lang="en-US" dirty="0" smtClean="0"/>
              <a:t>Fathers served as the priest before God.</a:t>
            </a:r>
          </a:p>
          <a:p>
            <a:r>
              <a:rPr lang="en-US" dirty="0" smtClean="0"/>
              <a:t>The patriarchal rule was handed down to the eldest son by birthright.</a:t>
            </a:r>
          </a:p>
          <a:p>
            <a:r>
              <a:rPr lang="en-US" dirty="0" smtClean="0"/>
              <a:t>Remember Jacob and Esau (Gen. 25)?</a:t>
            </a:r>
            <a:endParaRPr lang="en-US" dirty="0"/>
          </a:p>
        </p:txBody>
      </p:sp>
    </p:spTree>
    <p:extLst>
      <p:ext uri="{BB962C8B-B14F-4D97-AF65-F5344CB8AC3E}">
        <p14:creationId xmlns:p14="http://schemas.microsoft.com/office/powerpoint/2010/main" val="2808789712"/>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Local churches sustained by special men.</a:t>
            </a:r>
          </a:p>
          <a:p>
            <a:r>
              <a:rPr lang="en-US" dirty="0" smtClean="0"/>
              <a:t>At first, in Jerusalem, the church was led by the </a:t>
            </a:r>
            <a:r>
              <a:rPr lang="en-US" i="1" dirty="0" smtClean="0">
                <a:solidFill>
                  <a:srgbClr val="FFFFFF"/>
                </a:solidFill>
              </a:rPr>
              <a:t>inspired apostles</a:t>
            </a:r>
            <a:r>
              <a:rPr lang="en-US" dirty="0" smtClean="0"/>
              <a:t>.</a:t>
            </a:r>
          </a:p>
          <a:p>
            <a:r>
              <a:rPr lang="en-US" dirty="0" smtClean="0"/>
              <a:t>As churches were formed in mission work, apostles led, then gave </a:t>
            </a:r>
            <a:r>
              <a:rPr lang="en-US" i="1" dirty="0" smtClean="0">
                <a:solidFill>
                  <a:srgbClr val="FFFFFF"/>
                </a:solidFill>
              </a:rPr>
              <a:t>inspired gifts to local men</a:t>
            </a:r>
            <a:r>
              <a:rPr lang="en-US" dirty="0" smtClean="0">
                <a:solidFill>
                  <a:srgbClr val="FF0000"/>
                </a:solidFill>
              </a:rPr>
              <a:t> </a:t>
            </a:r>
            <a:r>
              <a:rPr lang="en-US" dirty="0" smtClean="0"/>
              <a:t>to continue the work.</a:t>
            </a:r>
          </a:p>
          <a:p>
            <a:r>
              <a:rPr lang="en-US" dirty="0" smtClean="0"/>
              <a:t>This transition period lasted till all the apostles died.</a:t>
            </a:r>
            <a:endParaRPr lang="en-US" dirty="0"/>
          </a:p>
        </p:txBody>
      </p:sp>
    </p:spTree>
    <p:extLst>
      <p:ext uri="{BB962C8B-B14F-4D97-AF65-F5344CB8AC3E}">
        <p14:creationId xmlns:p14="http://schemas.microsoft.com/office/powerpoint/2010/main" val="2280128880"/>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This type of leadership was temporary.</a:t>
            </a:r>
          </a:p>
          <a:p>
            <a:r>
              <a:rPr lang="en-US" dirty="0" smtClean="0"/>
              <a:t>God ordained men to take the lead in every church, known </a:t>
            </a:r>
            <a:r>
              <a:rPr lang="en-US" i="1" dirty="0" smtClean="0">
                <a:solidFill>
                  <a:srgbClr val="FFFFFF"/>
                </a:solidFill>
              </a:rPr>
              <a:t>as elders, shepherds, and overseers</a:t>
            </a:r>
            <a:r>
              <a:rPr lang="en-US" dirty="0" smtClean="0"/>
              <a:t>.</a:t>
            </a:r>
          </a:p>
          <a:p>
            <a:r>
              <a:rPr lang="en-US" dirty="0" smtClean="0"/>
              <a:t>God also ordained special men for special works known as </a:t>
            </a:r>
            <a:r>
              <a:rPr lang="en-US" i="1" dirty="0" smtClean="0">
                <a:solidFill>
                  <a:srgbClr val="FFFFFF"/>
                </a:solidFill>
              </a:rPr>
              <a:t>deacons.</a:t>
            </a:r>
            <a:endParaRPr lang="en-US" i="1" dirty="0">
              <a:solidFill>
                <a:srgbClr val="FFFFFF"/>
              </a:solidFill>
            </a:endParaRPr>
          </a:p>
        </p:txBody>
      </p:sp>
    </p:spTree>
    <p:extLst>
      <p:ext uri="{BB962C8B-B14F-4D97-AF65-F5344CB8AC3E}">
        <p14:creationId xmlns:p14="http://schemas.microsoft.com/office/powerpoint/2010/main" val="3982847664"/>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t>
            </a:r>
            <a:r>
              <a:rPr lang="en-US" i="1" dirty="0" smtClean="0">
                <a:solidFill>
                  <a:srgbClr val="FFFFFF"/>
                </a:solidFill>
              </a:rPr>
              <a:t>Elder” </a:t>
            </a:r>
            <a:r>
              <a:rPr lang="en-US" dirty="0" smtClean="0"/>
              <a:t>(</a:t>
            </a:r>
            <a:r>
              <a:rPr lang="en-US" dirty="0" err="1" smtClean="0"/>
              <a:t>presbuteros</a:t>
            </a:r>
            <a:r>
              <a:rPr lang="en-US" dirty="0" smtClean="0"/>
              <a:t> </a:t>
            </a:r>
            <a:r>
              <a:rPr lang="en-US" dirty="0" err="1" smtClean="0">
                <a:latin typeface="Sgreek Fixed"/>
                <a:cs typeface="Sgreek Fixed"/>
              </a:rPr>
              <a:t>presbuteros</a:t>
            </a:r>
            <a:r>
              <a:rPr lang="en-US" dirty="0" smtClean="0">
                <a:latin typeface="Sgreek Fixed"/>
                <a:cs typeface="Sgreek Fixed"/>
              </a:rPr>
              <a:t>))</a:t>
            </a:r>
            <a:r>
              <a:rPr lang="en-US" dirty="0" smtClean="0">
                <a:cs typeface="Arial"/>
              </a:rPr>
              <a:t>) is one word used for these leaders.</a:t>
            </a:r>
          </a:p>
          <a:p>
            <a:r>
              <a:rPr lang="en-US" dirty="0" smtClean="0">
                <a:cs typeface="Arial"/>
              </a:rPr>
              <a:t>Used 74 times in the New Testament, 17 times in Acts.</a:t>
            </a:r>
          </a:p>
          <a:p>
            <a:r>
              <a:rPr lang="en-US" dirty="0" smtClean="0">
                <a:cs typeface="Arial"/>
              </a:rPr>
              <a:t>Can refer to aged or older men.</a:t>
            </a:r>
          </a:p>
          <a:p>
            <a:r>
              <a:rPr lang="en-US" dirty="0" smtClean="0">
                <a:cs typeface="Arial"/>
              </a:rPr>
              <a:t>Used 7 times to refer to leaders in the Jewish community.</a:t>
            </a:r>
            <a:endParaRPr lang="en-US" dirty="0"/>
          </a:p>
        </p:txBody>
      </p:sp>
    </p:spTree>
    <p:extLst>
      <p:ext uri="{BB962C8B-B14F-4D97-AF65-F5344CB8AC3E}">
        <p14:creationId xmlns:p14="http://schemas.microsoft.com/office/powerpoint/2010/main" val="160210280"/>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When used for leaders in the church, it means  age and experience.</a:t>
            </a:r>
          </a:p>
          <a:p>
            <a:r>
              <a:rPr lang="en-US" dirty="0" smtClean="0"/>
              <a:t>There were elders in Jerusalem (Acts 11:30).</a:t>
            </a:r>
          </a:p>
          <a:p>
            <a:r>
              <a:rPr lang="en-US" dirty="0" smtClean="0"/>
              <a:t>Elders in Ephesus (Acts 20:17)</a:t>
            </a:r>
          </a:p>
          <a:p>
            <a:r>
              <a:rPr lang="en-US" dirty="0" smtClean="0"/>
              <a:t>Elders were over only one local group.</a:t>
            </a:r>
          </a:p>
          <a:p>
            <a:r>
              <a:rPr lang="en-US" dirty="0" smtClean="0"/>
              <a:t>Elders were equal among groups.</a:t>
            </a:r>
            <a:endParaRPr lang="en-US" dirty="0"/>
          </a:p>
        </p:txBody>
      </p:sp>
    </p:spTree>
    <p:extLst>
      <p:ext uri="{BB962C8B-B14F-4D97-AF65-F5344CB8AC3E}">
        <p14:creationId xmlns:p14="http://schemas.microsoft.com/office/powerpoint/2010/main" val="2130928196"/>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These men were to be in every church.</a:t>
            </a:r>
          </a:p>
          <a:p>
            <a:endParaRPr lang="en-US" dirty="0"/>
          </a:p>
          <a:p>
            <a:r>
              <a:rPr lang="en-US" dirty="0" smtClean="0"/>
              <a:t>“And </a:t>
            </a:r>
            <a:r>
              <a:rPr lang="en-US" dirty="0"/>
              <a:t>when they had appointed for them elders in every church, and had prayed with fasting, they commended them to the Lord, on whom they had </a:t>
            </a:r>
            <a:r>
              <a:rPr lang="en-US" dirty="0" smtClean="0"/>
              <a:t>believed”</a:t>
            </a:r>
          </a:p>
          <a:p>
            <a:r>
              <a:rPr lang="en-US" dirty="0" smtClean="0"/>
              <a:t>(Acts 14:23). </a:t>
            </a:r>
            <a:endParaRPr lang="en-US" dirty="0"/>
          </a:p>
        </p:txBody>
      </p:sp>
    </p:spTree>
    <p:extLst>
      <p:ext uri="{BB962C8B-B14F-4D97-AF65-F5344CB8AC3E}">
        <p14:creationId xmlns:p14="http://schemas.microsoft.com/office/powerpoint/2010/main" val="3846279910"/>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t>
            </a:r>
            <a:r>
              <a:rPr lang="en-US" i="1" dirty="0" smtClean="0">
                <a:solidFill>
                  <a:srgbClr val="FFFFFF"/>
                </a:solidFill>
              </a:rPr>
              <a:t>Bishop” </a:t>
            </a:r>
            <a:r>
              <a:rPr lang="en-US" dirty="0" smtClean="0"/>
              <a:t>(KJV, ASV Acts 20:28) or “overseer” (</a:t>
            </a:r>
            <a:r>
              <a:rPr lang="en-US" dirty="0" err="1" smtClean="0"/>
              <a:t>episkopos</a:t>
            </a:r>
            <a:r>
              <a:rPr lang="en-US" dirty="0" smtClean="0"/>
              <a:t> </a:t>
            </a:r>
            <a:r>
              <a:rPr lang="en-US" dirty="0" err="1" smtClean="0">
                <a:latin typeface="Sgreek Fixed"/>
                <a:cs typeface="Sgreek Fixed"/>
              </a:rPr>
              <a:t>epi</a:t>
            </a:r>
            <a:r>
              <a:rPr lang="en-US" dirty="0" smtClean="0">
                <a:latin typeface="Sgreek Fixed"/>
                <a:cs typeface="Sgreek Fixed"/>
              </a:rPr>
              <a:t>/</a:t>
            </a:r>
            <a:r>
              <a:rPr lang="en-US" dirty="0" err="1" smtClean="0">
                <a:latin typeface="Sgreek Fixed"/>
                <a:cs typeface="Sgreek Fixed"/>
              </a:rPr>
              <a:t>skopos</a:t>
            </a:r>
            <a:r>
              <a:rPr lang="en-US" dirty="0" smtClean="0">
                <a:cs typeface="Arial"/>
              </a:rPr>
              <a:t>) means to scope or see over.</a:t>
            </a:r>
          </a:p>
          <a:p>
            <a:r>
              <a:rPr lang="en-US" dirty="0" smtClean="0">
                <a:cs typeface="Arial"/>
              </a:rPr>
              <a:t>It is used 11 times, 7 to refer to spiritual leaders in local groups.</a:t>
            </a:r>
          </a:p>
          <a:p>
            <a:r>
              <a:rPr lang="en-US" dirty="0" smtClean="0">
                <a:cs typeface="Arial"/>
              </a:rPr>
              <a:t>It means that these men are to see over the work and worship of local groups.</a:t>
            </a:r>
            <a:endParaRPr lang="en-US" dirty="0"/>
          </a:p>
        </p:txBody>
      </p:sp>
    </p:spTree>
    <p:extLst>
      <p:ext uri="{BB962C8B-B14F-4D97-AF65-F5344CB8AC3E}">
        <p14:creationId xmlns:p14="http://schemas.microsoft.com/office/powerpoint/2010/main" val="958719083"/>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t>
            </a:r>
            <a:r>
              <a:rPr lang="en-US" i="1" dirty="0" smtClean="0">
                <a:solidFill>
                  <a:srgbClr val="FFFFFF"/>
                </a:solidFill>
              </a:rPr>
              <a:t>Pastor” </a:t>
            </a:r>
            <a:r>
              <a:rPr lang="en-US" dirty="0" smtClean="0"/>
              <a:t>or “shepherd” (</a:t>
            </a:r>
            <a:r>
              <a:rPr lang="en-US" dirty="0" err="1" smtClean="0"/>
              <a:t>poimein</a:t>
            </a:r>
            <a:r>
              <a:rPr lang="en-US" dirty="0" smtClean="0"/>
              <a:t> </a:t>
            </a:r>
            <a:r>
              <a:rPr lang="en-US" dirty="0" err="1" smtClean="0">
                <a:latin typeface="Sgreek Fixed"/>
                <a:cs typeface="Sgreek Fixed"/>
              </a:rPr>
              <a:t>poimein</a:t>
            </a:r>
            <a:r>
              <a:rPr lang="en-US" dirty="0" smtClean="0">
                <a:cs typeface="Arial"/>
              </a:rPr>
              <a:t>) is used 39 times in the New Testament, 7 times in describing leaders in local churches.   It is used 5 times for Jesus, and 13 times for men leading flocks of sheep.</a:t>
            </a:r>
          </a:p>
          <a:p>
            <a:endParaRPr lang="en-US" dirty="0"/>
          </a:p>
        </p:txBody>
      </p:sp>
    </p:spTree>
    <p:extLst>
      <p:ext uri="{BB962C8B-B14F-4D97-AF65-F5344CB8AC3E}">
        <p14:creationId xmlns:p14="http://schemas.microsoft.com/office/powerpoint/2010/main" val="3837027307"/>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“Pastor” is used obviously to refer to men who care for Christians as a man might care for a flock of sheep.</a:t>
            </a:r>
          </a:p>
          <a:p>
            <a:r>
              <a:rPr lang="en-US" dirty="0" smtClean="0"/>
              <a:t>It is never used to refer to preachers, but it is synonymous to “elder” and “overseer.”</a:t>
            </a:r>
          </a:p>
          <a:p>
            <a:endParaRPr lang="en-US" dirty="0"/>
          </a:p>
        </p:txBody>
      </p:sp>
    </p:spTree>
    <p:extLst>
      <p:ext uri="{BB962C8B-B14F-4D97-AF65-F5344CB8AC3E}">
        <p14:creationId xmlns:p14="http://schemas.microsoft.com/office/powerpoint/2010/main" val="721547716"/>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“And </a:t>
            </a:r>
            <a:r>
              <a:rPr lang="en-US" dirty="0"/>
              <a:t>from Miletus he sent to Ephesus, and called to him the elders of the </a:t>
            </a:r>
            <a:r>
              <a:rPr lang="en-US" dirty="0" smtClean="0"/>
              <a:t>church…</a:t>
            </a:r>
          </a:p>
          <a:p>
            <a:r>
              <a:rPr lang="en-US" dirty="0" smtClean="0"/>
              <a:t>…Take </a:t>
            </a:r>
            <a:r>
              <a:rPr lang="en-US" dirty="0"/>
              <a:t>heed unto yourselves, and to all the flock, in which the Holy Spirit hath made you bishops, to feed the church of the Lord which he purchased with his own </a:t>
            </a:r>
            <a:r>
              <a:rPr lang="en-US" dirty="0" smtClean="0"/>
              <a:t>blood” (Acts 20:17, 28).  </a:t>
            </a:r>
            <a:endParaRPr lang="en-US" dirty="0"/>
          </a:p>
        </p:txBody>
      </p:sp>
    </p:spTree>
    <p:extLst>
      <p:ext uri="{BB962C8B-B14F-4D97-AF65-F5344CB8AC3E}">
        <p14:creationId xmlns:p14="http://schemas.microsoft.com/office/powerpoint/2010/main" val="2500522200"/>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 most interesting use of 3 concepts.</a:t>
            </a:r>
          </a:p>
          <a:p>
            <a:endParaRPr lang="en-US" dirty="0"/>
          </a:p>
          <a:p>
            <a:r>
              <a:rPr lang="en-US" dirty="0" smtClean="0"/>
              <a:t>Paul called for “elders” (Acts 20:17)</a:t>
            </a:r>
          </a:p>
          <a:p>
            <a:r>
              <a:rPr lang="en-US" dirty="0" smtClean="0"/>
              <a:t>Paul named them “bishops” (v. 28) – “overseers” (NASB, ESV).</a:t>
            </a:r>
          </a:p>
          <a:p>
            <a:r>
              <a:rPr lang="en-US" dirty="0" smtClean="0"/>
              <a:t>Paul charged them to “shepherd” the flock when he called for them to “feed.”</a:t>
            </a:r>
          </a:p>
        </p:txBody>
      </p:sp>
    </p:spTree>
    <p:extLst>
      <p:ext uri="{BB962C8B-B14F-4D97-AF65-F5344CB8AC3E}">
        <p14:creationId xmlns:p14="http://schemas.microsoft.com/office/powerpoint/2010/main" val="216654922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Under the Jewish or </a:t>
            </a:r>
            <a:r>
              <a:rPr lang="en-US" dirty="0" err="1" smtClean="0"/>
              <a:t>Mosaical</a:t>
            </a:r>
            <a:r>
              <a:rPr lang="en-US" dirty="0" smtClean="0"/>
              <a:t> time, God gave a special law, the </a:t>
            </a:r>
            <a:r>
              <a:rPr lang="en-US" i="1" dirty="0" smtClean="0">
                <a:solidFill>
                  <a:srgbClr val="FFFFFF"/>
                </a:solidFill>
              </a:rPr>
              <a:t>Law of Moses</a:t>
            </a:r>
            <a:r>
              <a:rPr lang="en-US" dirty="0" smtClean="0"/>
              <a:t>.</a:t>
            </a:r>
          </a:p>
          <a:p>
            <a:r>
              <a:rPr lang="en-US" dirty="0" smtClean="0"/>
              <a:t>The core of that law stated the Ten Commandments (Exodus 20; John 1:17).</a:t>
            </a:r>
          </a:p>
          <a:p>
            <a:r>
              <a:rPr lang="en-US" dirty="0" smtClean="0"/>
              <a:t>This law began at Mt. Sinai and called for a priestly tribe, the tribe of Levi (Exodus 28-29).</a:t>
            </a:r>
          </a:p>
          <a:p>
            <a:r>
              <a:rPr lang="en-US" dirty="0" smtClean="0"/>
              <a:t>This law was unique: both religious and civil (worship and national rule).</a:t>
            </a:r>
            <a:endParaRPr lang="en-US" dirty="0"/>
          </a:p>
        </p:txBody>
      </p:sp>
    </p:spTree>
    <p:extLst>
      <p:ext uri="{BB962C8B-B14F-4D97-AF65-F5344CB8AC3E}">
        <p14:creationId xmlns:p14="http://schemas.microsoft.com/office/powerpoint/2010/main" val="1926616681"/>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Verb use of “pastor” (</a:t>
            </a:r>
            <a:r>
              <a:rPr lang="en-US" dirty="0" err="1">
                <a:latin typeface="Sgreek Fixed"/>
                <a:cs typeface="Sgreek Fixed"/>
              </a:rPr>
              <a:t>poimainein</a:t>
            </a:r>
            <a:r>
              <a:rPr lang="en-US" dirty="0">
                <a:cs typeface="Arial"/>
              </a:rPr>
              <a:t>, a Present Active Infinitive).</a:t>
            </a:r>
            <a:endParaRPr lang="en-US" dirty="0"/>
          </a:p>
          <a:p>
            <a:r>
              <a:rPr lang="en-US" dirty="0" smtClean="0"/>
              <a:t>Use of the Present Tense in the Greek language means continuing action.</a:t>
            </a:r>
          </a:p>
          <a:p>
            <a:r>
              <a:rPr lang="en-US" dirty="0" smtClean="0"/>
              <a:t>Thus Paul called on elders and overseers to “pastor” the flock in Ephesus.</a:t>
            </a:r>
          </a:p>
          <a:p>
            <a:endParaRPr lang="en-US" dirty="0"/>
          </a:p>
        </p:txBody>
      </p:sp>
    </p:spTree>
    <p:extLst>
      <p:ext uri="{BB962C8B-B14F-4D97-AF65-F5344CB8AC3E}">
        <p14:creationId xmlns:p14="http://schemas.microsoft.com/office/powerpoint/2010/main" val="1476950063"/>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We also find a most interesting salutation:</a:t>
            </a:r>
          </a:p>
          <a:p>
            <a:endParaRPr lang="en-US" dirty="0"/>
          </a:p>
          <a:p>
            <a:r>
              <a:rPr lang="en-US" dirty="0" smtClean="0"/>
              <a:t>“Paul </a:t>
            </a:r>
            <a:r>
              <a:rPr lang="en-US" dirty="0"/>
              <a:t>and Timothy, servants of Christ Jesus, to all the saints in Christ Jesus that are at Philippi, with the bishops and deacons</a:t>
            </a:r>
            <a:r>
              <a:rPr lang="en-US" dirty="0" smtClean="0"/>
              <a:t>:” (Philippians 1:1). </a:t>
            </a:r>
            <a:endParaRPr lang="en-US" dirty="0"/>
          </a:p>
        </p:txBody>
      </p:sp>
    </p:spTree>
    <p:extLst>
      <p:ext uri="{BB962C8B-B14F-4D97-AF65-F5344CB8AC3E}">
        <p14:creationId xmlns:p14="http://schemas.microsoft.com/office/powerpoint/2010/main" val="4039944725"/>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Paul visited Philippi on second missionary journey, about 50 AD (Acts 16).</a:t>
            </a:r>
          </a:p>
          <a:p>
            <a:r>
              <a:rPr lang="en-US" dirty="0" smtClean="0"/>
              <a:t>The book of </a:t>
            </a:r>
            <a:r>
              <a:rPr lang="en-US" i="1" dirty="0" smtClean="0"/>
              <a:t>Philippians</a:t>
            </a:r>
            <a:r>
              <a:rPr lang="en-US" dirty="0" smtClean="0"/>
              <a:t> was one of his “Prison Epistles,” 60-62 AD.</a:t>
            </a:r>
          </a:p>
          <a:p>
            <a:r>
              <a:rPr lang="en-US" dirty="0" smtClean="0"/>
              <a:t>Thus, in about 10 years the church had become well organized, with the new scriptural government.</a:t>
            </a:r>
          </a:p>
          <a:p>
            <a:r>
              <a:rPr lang="en-US" dirty="0" smtClean="0"/>
              <a:t>Started with the jailor and his house.</a:t>
            </a:r>
            <a:endParaRPr lang="en-US" dirty="0"/>
          </a:p>
        </p:txBody>
      </p:sp>
    </p:spTree>
    <p:extLst>
      <p:ext uri="{BB962C8B-B14F-4D97-AF65-F5344CB8AC3E}">
        <p14:creationId xmlns:p14="http://schemas.microsoft.com/office/powerpoint/2010/main" val="3170799055"/>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Three major works of these special men:</a:t>
            </a:r>
          </a:p>
          <a:p>
            <a:endParaRPr lang="en-US" dirty="0"/>
          </a:p>
          <a:p>
            <a:r>
              <a:rPr lang="en-US" dirty="0" smtClean="0"/>
              <a:t>1.  Lead </a:t>
            </a:r>
          </a:p>
          <a:p>
            <a:endParaRPr lang="en-US" dirty="0"/>
          </a:p>
          <a:p>
            <a:r>
              <a:rPr lang="en-US" dirty="0" smtClean="0"/>
              <a:t>2.  Heed (Directed </a:t>
            </a:r>
            <a:r>
              <a:rPr lang="en-US" smtClean="0"/>
              <a:t>two ways) </a:t>
            </a:r>
            <a:endParaRPr lang="en-US" dirty="0" smtClean="0"/>
          </a:p>
          <a:p>
            <a:endParaRPr lang="en-US" dirty="0"/>
          </a:p>
          <a:p>
            <a:r>
              <a:rPr lang="en-US" dirty="0" smtClean="0"/>
              <a:t>3.  Feed</a:t>
            </a:r>
            <a:endParaRPr lang="en-US" dirty="0"/>
          </a:p>
        </p:txBody>
      </p:sp>
    </p:spTree>
    <p:extLst>
      <p:ext uri="{BB962C8B-B14F-4D97-AF65-F5344CB8AC3E}">
        <p14:creationId xmlns:p14="http://schemas.microsoft.com/office/powerpoint/2010/main" val="3885494451"/>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i="1" dirty="0" smtClean="0">
                <a:solidFill>
                  <a:srgbClr val="FFFFFF"/>
                </a:solidFill>
              </a:rPr>
              <a:t>Lead</a:t>
            </a:r>
            <a:r>
              <a:rPr lang="en-US" dirty="0" smtClean="0">
                <a:solidFill>
                  <a:srgbClr val="FFFFFF"/>
                </a:solidFill>
              </a:rPr>
              <a:t>:</a:t>
            </a:r>
          </a:p>
          <a:p>
            <a:endParaRPr lang="en-US" dirty="0"/>
          </a:p>
          <a:p>
            <a:r>
              <a:rPr lang="en-US" dirty="0" smtClean="0"/>
              <a:t>“Let </a:t>
            </a:r>
            <a:r>
              <a:rPr lang="en-US" dirty="0"/>
              <a:t>the elders that rule well be counted worthy of double honor, especially those who labor in the word and in </a:t>
            </a:r>
            <a:r>
              <a:rPr lang="en-US" dirty="0" smtClean="0"/>
              <a:t>teaching”</a:t>
            </a:r>
          </a:p>
          <a:p>
            <a:r>
              <a:rPr lang="en-US" dirty="0" smtClean="0"/>
              <a:t>( 1 Timothy 5:17).</a:t>
            </a:r>
          </a:p>
          <a:p>
            <a:endParaRPr lang="en-US" dirty="0"/>
          </a:p>
        </p:txBody>
      </p:sp>
    </p:spTree>
    <p:extLst>
      <p:ext uri="{BB962C8B-B14F-4D97-AF65-F5344CB8AC3E}">
        <p14:creationId xmlns:p14="http://schemas.microsoft.com/office/powerpoint/2010/main" val="1462437707"/>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i="1" dirty="0" smtClean="0">
                <a:solidFill>
                  <a:srgbClr val="FFFFFF"/>
                </a:solidFill>
              </a:rPr>
              <a:t>Lead:</a:t>
            </a:r>
          </a:p>
          <a:p>
            <a:endParaRPr lang="en-US" dirty="0"/>
          </a:p>
          <a:p>
            <a:r>
              <a:rPr lang="en-US" dirty="0" smtClean="0"/>
              <a:t>“Obey </a:t>
            </a:r>
            <a:r>
              <a:rPr lang="en-US" dirty="0"/>
              <a:t>them that have the rule over you, and submit to them: for they watch in behalf of your souls, as they that shall give account; that they may do this with joy, and not with grief: for this were unprofitable for </a:t>
            </a:r>
            <a:r>
              <a:rPr lang="en-US" dirty="0" smtClean="0"/>
              <a:t>you” (Hebrews 13:17) .</a:t>
            </a:r>
            <a:endParaRPr lang="en-US" dirty="0"/>
          </a:p>
        </p:txBody>
      </p:sp>
    </p:spTree>
    <p:extLst>
      <p:ext uri="{BB962C8B-B14F-4D97-AF65-F5344CB8AC3E}">
        <p14:creationId xmlns:p14="http://schemas.microsoft.com/office/powerpoint/2010/main" val="1819858026"/>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i="1" dirty="0" smtClean="0">
                <a:solidFill>
                  <a:srgbClr val="FFFFFF"/>
                </a:solidFill>
              </a:rPr>
              <a:t>Heed:</a:t>
            </a:r>
          </a:p>
          <a:p>
            <a:endParaRPr lang="en-US" dirty="0">
              <a:solidFill>
                <a:srgbClr val="FF0000"/>
              </a:solidFill>
            </a:endParaRPr>
          </a:p>
          <a:p>
            <a:r>
              <a:rPr lang="en-US" dirty="0" smtClean="0">
                <a:solidFill>
                  <a:srgbClr val="FFFFFF"/>
                </a:solidFill>
              </a:rPr>
              <a:t>“Take </a:t>
            </a:r>
            <a:r>
              <a:rPr lang="en-US" dirty="0">
                <a:solidFill>
                  <a:srgbClr val="FFFFFF"/>
                </a:solidFill>
              </a:rPr>
              <a:t>heed unto yourselves, and to all the flock, in which the Holy Spirit hath made you bishops, to feed the church of the Lord which he purchased with his own </a:t>
            </a:r>
            <a:r>
              <a:rPr lang="en-US" dirty="0" smtClean="0">
                <a:solidFill>
                  <a:srgbClr val="FFFFFF"/>
                </a:solidFill>
              </a:rPr>
              <a:t>blood” (Acts 20:28). </a:t>
            </a:r>
            <a:endParaRPr lang="en-US" dirty="0">
              <a:solidFill>
                <a:srgbClr val="FFFFFF"/>
              </a:solidFill>
            </a:endParaRPr>
          </a:p>
        </p:txBody>
      </p:sp>
    </p:spTree>
    <p:extLst>
      <p:ext uri="{BB962C8B-B14F-4D97-AF65-F5344CB8AC3E}">
        <p14:creationId xmlns:p14="http://schemas.microsoft.com/office/powerpoint/2010/main" val="1382334297"/>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i="1" dirty="0" smtClean="0">
                <a:solidFill>
                  <a:srgbClr val="FFFFFF"/>
                </a:solidFill>
              </a:rPr>
              <a:t>Feed:</a:t>
            </a:r>
          </a:p>
          <a:p>
            <a:endParaRPr lang="en-US" dirty="0">
              <a:solidFill>
                <a:srgbClr val="C0504D"/>
              </a:solidFill>
            </a:endParaRPr>
          </a:p>
          <a:p>
            <a:r>
              <a:rPr lang="en-US" dirty="0" smtClean="0"/>
              <a:t>“Tend </a:t>
            </a:r>
            <a:r>
              <a:rPr lang="en-US" dirty="0"/>
              <a:t>the flock of God which is among you, exercising the oversight, not of constraint, but willingly, according to the will of God; nor yet for filthy lucre, but of a ready mind</a:t>
            </a:r>
            <a:r>
              <a:rPr lang="en-US" dirty="0" smtClean="0"/>
              <a:t>;” (1 Peter 5:2). </a:t>
            </a:r>
            <a:endParaRPr lang="en-US" dirty="0"/>
          </a:p>
        </p:txBody>
      </p:sp>
    </p:spTree>
    <p:extLst>
      <p:ext uri="{BB962C8B-B14F-4D97-AF65-F5344CB8AC3E}">
        <p14:creationId xmlns:p14="http://schemas.microsoft.com/office/powerpoint/2010/main" val="1801647057"/>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Willing to do?</a:t>
            </a:r>
          </a:p>
          <a:p>
            <a:endParaRPr lang="en-US" dirty="0"/>
          </a:p>
          <a:p>
            <a:r>
              <a:rPr lang="en-US" dirty="0" smtClean="0"/>
              <a:t>They are to be able and willing to “exhort in sound doctrine and convict the gainsayers” (Titus 1:9).</a:t>
            </a:r>
          </a:p>
          <a:p>
            <a:endParaRPr lang="en-US" dirty="0"/>
          </a:p>
          <a:p>
            <a:r>
              <a:rPr lang="en-US" dirty="0" smtClean="0"/>
              <a:t>They also must be willing and able to stop false teachers, “mouths must be stopped” (Titus 1:10-11).</a:t>
            </a:r>
            <a:endParaRPr lang="en-US" dirty="0"/>
          </a:p>
        </p:txBody>
      </p:sp>
    </p:spTree>
    <p:extLst>
      <p:ext uri="{BB962C8B-B14F-4D97-AF65-F5344CB8AC3E}">
        <p14:creationId xmlns:p14="http://schemas.microsoft.com/office/powerpoint/2010/main" val="1166154873"/>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Some important conclusions.</a:t>
            </a:r>
          </a:p>
          <a:p>
            <a:endParaRPr lang="en-US" dirty="0"/>
          </a:p>
          <a:p>
            <a:r>
              <a:rPr lang="en-US" dirty="0" smtClean="0"/>
              <a:t>1. </a:t>
            </a:r>
            <a:r>
              <a:rPr lang="en-US" dirty="0" smtClean="0"/>
              <a:t>Churches </a:t>
            </a:r>
            <a:r>
              <a:rPr lang="en-US" dirty="0" smtClean="0"/>
              <a:t>were autonomous.</a:t>
            </a:r>
          </a:p>
          <a:p>
            <a:r>
              <a:rPr lang="en-US" dirty="0" smtClean="0"/>
              <a:t>2. Local churches were only organization.</a:t>
            </a:r>
          </a:p>
          <a:p>
            <a:r>
              <a:rPr lang="en-US" dirty="0" smtClean="0"/>
              <a:t>3. No national headquarters.</a:t>
            </a:r>
          </a:p>
          <a:p>
            <a:r>
              <a:rPr lang="en-US" dirty="0" smtClean="0"/>
              <a:t>4. All under same head: Jesus.</a:t>
            </a:r>
          </a:p>
          <a:p>
            <a:r>
              <a:rPr lang="en-US" dirty="0" smtClean="0"/>
              <a:t>5. Worshipped same way.</a:t>
            </a:r>
            <a:endParaRPr lang="en-US" dirty="0"/>
          </a:p>
        </p:txBody>
      </p:sp>
    </p:spTree>
    <p:extLst>
      <p:ext uri="{BB962C8B-B14F-4D97-AF65-F5344CB8AC3E}">
        <p14:creationId xmlns:p14="http://schemas.microsoft.com/office/powerpoint/2010/main" val="359575800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This law was never given to the Gentiles but only to </a:t>
            </a:r>
            <a:r>
              <a:rPr lang="en-US" i="1" dirty="0" smtClean="0">
                <a:solidFill>
                  <a:srgbClr val="FFFFFF"/>
                </a:solidFill>
              </a:rPr>
              <a:t>a nation, </a:t>
            </a:r>
            <a:r>
              <a:rPr lang="en-US" dirty="0" smtClean="0"/>
              <a:t>the nation of Israel:</a:t>
            </a:r>
          </a:p>
          <a:p>
            <a:endParaRPr lang="en-US" dirty="0"/>
          </a:p>
          <a:p>
            <a:r>
              <a:rPr lang="en-US" dirty="0" smtClean="0"/>
              <a:t> “And </a:t>
            </a:r>
            <a:r>
              <a:rPr lang="en-US" dirty="0"/>
              <a:t>Jehovah said unto Moses, Write thou these words: for after the tenor of these words I have made a covenant with thee and with </a:t>
            </a:r>
            <a:r>
              <a:rPr lang="en-US" dirty="0" smtClean="0"/>
              <a:t>Israel…”</a:t>
            </a:r>
          </a:p>
        </p:txBody>
      </p:sp>
    </p:spTree>
    <p:extLst>
      <p:ext uri="{BB962C8B-B14F-4D97-AF65-F5344CB8AC3E}">
        <p14:creationId xmlns:p14="http://schemas.microsoft.com/office/powerpoint/2010/main" val="3659700641"/>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6. Taught same doctrines.</a:t>
            </a:r>
          </a:p>
          <a:p>
            <a:r>
              <a:rPr lang="en-US" dirty="0" smtClean="0"/>
              <a:t>7. Members all came in same way.</a:t>
            </a:r>
          </a:p>
          <a:p>
            <a:r>
              <a:rPr lang="en-US" dirty="0" smtClean="0"/>
              <a:t>8. Leaders always a plurality.</a:t>
            </a:r>
          </a:p>
          <a:p>
            <a:r>
              <a:rPr lang="en-US" dirty="0" smtClean="0"/>
              <a:t>9. Leaders did not govern other groups.</a:t>
            </a:r>
          </a:p>
          <a:p>
            <a:r>
              <a:rPr lang="en-US" dirty="0" smtClean="0"/>
              <a:t>10. Leaders did not add any laws.</a:t>
            </a:r>
          </a:p>
          <a:p>
            <a:r>
              <a:rPr lang="en-US" dirty="0" smtClean="0"/>
              <a:t>11. Members were subject to these men.</a:t>
            </a:r>
          </a:p>
          <a:p>
            <a:r>
              <a:rPr lang="en-US" dirty="0" smtClean="0"/>
              <a:t>12</a:t>
            </a:r>
            <a:r>
              <a:rPr lang="en-US" dirty="0" smtClean="0"/>
              <a:t>.  An elder is subject to the others.</a:t>
            </a:r>
          </a:p>
          <a:p>
            <a:r>
              <a:rPr lang="en-US" dirty="0" smtClean="0"/>
              <a:t>13. </a:t>
            </a:r>
            <a:r>
              <a:rPr lang="en-US" dirty="0" smtClean="0"/>
              <a:t> </a:t>
            </a:r>
            <a:r>
              <a:rPr lang="en-US" dirty="0" smtClean="0"/>
              <a:t>All regarded others better than selves.</a:t>
            </a:r>
          </a:p>
        </p:txBody>
      </p:sp>
    </p:spTree>
    <p:extLst>
      <p:ext uri="{BB962C8B-B14F-4D97-AF65-F5344CB8AC3E}">
        <p14:creationId xmlns:p14="http://schemas.microsoft.com/office/powerpoint/2010/main" val="2418560926"/>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There is a “Chief Shepherd”</a:t>
            </a:r>
            <a:endParaRPr lang="en-US" dirty="0"/>
          </a:p>
          <a:p>
            <a:endParaRPr lang="en-US" dirty="0" smtClean="0"/>
          </a:p>
          <a:p>
            <a:r>
              <a:rPr lang="en-US" dirty="0" smtClean="0"/>
              <a:t>“And </a:t>
            </a:r>
            <a:r>
              <a:rPr lang="en-US" dirty="0"/>
              <a:t>when the chief Shepherd shall be manifested, ye shall receive the crown of glory that </a:t>
            </a:r>
            <a:r>
              <a:rPr lang="en-US" dirty="0" err="1"/>
              <a:t>fadeth</a:t>
            </a:r>
            <a:r>
              <a:rPr lang="en-US" dirty="0"/>
              <a:t> not </a:t>
            </a:r>
            <a:r>
              <a:rPr lang="en-US" dirty="0" smtClean="0"/>
              <a:t>away” </a:t>
            </a:r>
            <a:r>
              <a:rPr lang="en-US" dirty="0"/>
              <a:t>(1 Pet. 5:4)</a:t>
            </a:r>
            <a:r>
              <a:rPr lang="en-US" dirty="0" smtClean="0"/>
              <a:t>.</a:t>
            </a:r>
          </a:p>
          <a:p>
            <a:endParaRPr lang="en-US" dirty="0"/>
          </a:p>
          <a:p>
            <a:endParaRPr lang="en-US" dirty="0" smtClean="0"/>
          </a:p>
          <a:p>
            <a:endParaRPr lang="en-US" dirty="0"/>
          </a:p>
          <a:p>
            <a:endParaRPr lang="en-US" dirty="0" smtClean="0"/>
          </a:p>
        </p:txBody>
      </p:sp>
    </p:spTree>
    <p:extLst>
      <p:ext uri="{BB962C8B-B14F-4D97-AF65-F5344CB8AC3E}">
        <p14:creationId xmlns:p14="http://schemas.microsoft.com/office/powerpoint/2010/main" val="1868586963"/>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local shepherds will receive the crown of glory </a:t>
            </a:r>
            <a:r>
              <a:rPr lang="en-US" dirty="0" smtClean="0"/>
              <a:t>when </a:t>
            </a:r>
            <a:r>
              <a:rPr lang="en-US" dirty="0"/>
              <a:t>found faithful.</a:t>
            </a:r>
          </a:p>
          <a:p>
            <a:endParaRPr lang="en-US" dirty="0"/>
          </a:p>
          <a:p>
            <a:r>
              <a:rPr lang="en-US" dirty="0"/>
              <a:t>Acts of the Apostles is the record of God putting His new order into place over all pre-existent orders used.</a:t>
            </a:r>
          </a:p>
          <a:p>
            <a:endParaRPr lang="en-US" dirty="0"/>
          </a:p>
        </p:txBody>
      </p:sp>
    </p:spTree>
    <p:extLst>
      <p:ext uri="{BB962C8B-B14F-4D97-AF65-F5344CB8AC3E}">
        <p14:creationId xmlns:p14="http://schemas.microsoft.com/office/powerpoint/2010/main" val="2881550103"/>
      </p:ext>
    </p:extLst>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endParaRPr lang="en-US" dirty="0"/>
          </a:p>
          <a:p>
            <a:r>
              <a:rPr lang="en-US" dirty="0" smtClean="0"/>
              <a:t>“Thy </a:t>
            </a:r>
            <a:r>
              <a:rPr lang="en-US" dirty="0"/>
              <a:t>throne, O God, is for ever and ever: A </a:t>
            </a:r>
            <a:r>
              <a:rPr lang="en-US" dirty="0" err="1"/>
              <a:t>sceptre</a:t>
            </a:r>
            <a:r>
              <a:rPr lang="en-US" dirty="0"/>
              <a:t> of equity is the </a:t>
            </a:r>
            <a:r>
              <a:rPr lang="en-US" dirty="0" err="1"/>
              <a:t>sceptre</a:t>
            </a:r>
            <a:r>
              <a:rPr lang="en-US" dirty="0"/>
              <a:t> of thy </a:t>
            </a:r>
            <a:r>
              <a:rPr lang="en-US" dirty="0" smtClean="0"/>
              <a:t>kingdom” (Psalms 45:6).</a:t>
            </a:r>
          </a:p>
          <a:p>
            <a:endParaRPr lang="en-US" dirty="0"/>
          </a:p>
          <a:p>
            <a:r>
              <a:rPr lang="en-US" dirty="0" smtClean="0"/>
              <a:t>The Lord </a:t>
            </a:r>
            <a:r>
              <a:rPr lang="en-US" smtClean="0"/>
              <a:t>God Almighty still rules!</a:t>
            </a:r>
            <a:endParaRPr lang="en-US" dirty="0"/>
          </a:p>
        </p:txBody>
      </p:sp>
    </p:spTree>
    <p:extLst>
      <p:ext uri="{BB962C8B-B14F-4D97-AF65-F5344CB8AC3E}">
        <p14:creationId xmlns:p14="http://schemas.microsoft.com/office/powerpoint/2010/main" val="192696717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“…28 </a:t>
            </a:r>
            <a:r>
              <a:rPr lang="en-US" dirty="0"/>
              <a:t>And he was there with Jehovah forty days and forty nights; he did neither eat bread, nor drink water. And he wrote upon the tables the words of the covenant, the ten </a:t>
            </a:r>
            <a:r>
              <a:rPr lang="en-US" dirty="0" smtClean="0"/>
              <a:t>commandments” </a:t>
            </a:r>
            <a:r>
              <a:rPr lang="en-US" dirty="0"/>
              <a:t>(Exodus 34:27-28</a:t>
            </a:r>
            <a:r>
              <a:rPr lang="en-US" dirty="0" smtClean="0"/>
              <a:t>).</a:t>
            </a:r>
            <a:endParaRPr lang="en-US" dirty="0"/>
          </a:p>
          <a:p>
            <a:endParaRPr lang="en-US" dirty="0"/>
          </a:p>
        </p:txBody>
      </p:sp>
    </p:spTree>
    <p:extLst>
      <p:ext uri="{BB962C8B-B14F-4D97-AF65-F5344CB8AC3E}">
        <p14:creationId xmlns:p14="http://schemas.microsoft.com/office/powerpoint/2010/main" val="377085872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Thus one small nation was chosen by God to fulfill some special plans of God.</a:t>
            </a:r>
          </a:p>
          <a:p>
            <a:r>
              <a:rPr lang="en-US" dirty="0"/>
              <a:t>The vast majority of the population of the world was not given </a:t>
            </a:r>
            <a:r>
              <a:rPr lang="en-US" dirty="0" smtClean="0"/>
              <a:t>this religious and civil law.</a:t>
            </a:r>
          </a:p>
        </p:txBody>
      </p:sp>
    </p:spTree>
    <p:extLst>
      <p:ext uri="{BB962C8B-B14F-4D97-AF65-F5344CB8AC3E}">
        <p14:creationId xmlns:p14="http://schemas.microsoft.com/office/powerpoint/2010/main" val="110714000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rest of the Old Testament history  books dealt with this little nation and its law, the nation that came out of Abraham.</a:t>
            </a:r>
          </a:p>
          <a:p>
            <a:r>
              <a:rPr lang="en-US" dirty="0" smtClean="0"/>
              <a:t>No law is revealed to have been given to the great Gentile nations.</a:t>
            </a:r>
          </a:p>
          <a:p>
            <a:r>
              <a:rPr lang="en-US" dirty="0" smtClean="0"/>
              <a:t>However God still ruled over them (perhaps in Patriarchal style?).</a:t>
            </a:r>
          </a:p>
        </p:txBody>
      </p:sp>
    </p:spTree>
    <p:extLst>
      <p:ext uri="{BB962C8B-B14F-4D97-AF65-F5344CB8AC3E}">
        <p14:creationId xmlns:p14="http://schemas.microsoft.com/office/powerpoint/2010/main" val="376664128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“For </a:t>
            </a:r>
            <a:r>
              <a:rPr lang="en-US" dirty="0"/>
              <a:t>Jehovah Most High is terrible; He is a great King over all the </a:t>
            </a:r>
            <a:r>
              <a:rPr lang="en-US" dirty="0" smtClean="0"/>
              <a:t>earth… For </a:t>
            </a:r>
            <a:r>
              <a:rPr lang="en-US" dirty="0"/>
              <a:t>God is the King of all the earth: Sing ye praises with understanding. 8 God </a:t>
            </a:r>
            <a:r>
              <a:rPr lang="en-US" dirty="0" err="1"/>
              <a:t>reigneth</a:t>
            </a:r>
            <a:r>
              <a:rPr lang="en-US" dirty="0"/>
              <a:t> over the nations: God </a:t>
            </a:r>
            <a:r>
              <a:rPr lang="en-US" dirty="0" err="1"/>
              <a:t>sitteth</a:t>
            </a:r>
            <a:r>
              <a:rPr lang="en-US" dirty="0"/>
              <a:t> upon his holy </a:t>
            </a:r>
            <a:r>
              <a:rPr lang="en-US" dirty="0" smtClean="0"/>
              <a:t>throne” (Psalms 47:2, 7-8). </a:t>
            </a:r>
            <a:endParaRPr lang="en-US" dirty="0"/>
          </a:p>
        </p:txBody>
      </p:sp>
    </p:spTree>
    <p:extLst>
      <p:ext uri="{BB962C8B-B14F-4D97-AF65-F5344CB8AC3E}">
        <p14:creationId xmlns:p14="http://schemas.microsoft.com/office/powerpoint/2010/main" val="68350607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Theme">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Default Theme.thmx</Template>
  <TotalTime>461</TotalTime>
  <Words>2543</Words>
  <Application>Microsoft Macintosh PowerPoint</Application>
  <PresentationFormat>On-screen Show (4:3)</PresentationFormat>
  <Paragraphs>188</Paragraphs>
  <Slides>53</Slides>
  <Notes>0</Notes>
  <HiddenSlides>0</HiddenSlides>
  <MMClips>0</MMClips>
  <ScaleCrop>false</ScaleCrop>
  <HeadingPairs>
    <vt:vector size="4" baseType="variant">
      <vt:variant>
        <vt:lpstr>Theme</vt:lpstr>
      </vt:variant>
      <vt:variant>
        <vt:i4>1</vt:i4>
      </vt:variant>
      <vt:variant>
        <vt:lpstr>Slide Titles</vt:lpstr>
      </vt:variant>
      <vt:variant>
        <vt:i4>53</vt:i4>
      </vt:variant>
    </vt:vector>
  </HeadingPairs>
  <TitlesOfParts>
    <vt:vector size="54" baseType="lpstr">
      <vt:lpstr>Default Theme</vt:lpstr>
      <vt:lpstr>LESSON 9  ACTS NOTES NEW GOVERNMENT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9  ACTS NOTES NEW GOVERNMENT</dc:title>
  <dc:creator>Royl</dc:creator>
  <cp:lastModifiedBy>Royl</cp:lastModifiedBy>
  <cp:revision>45</cp:revision>
  <dcterms:created xsi:type="dcterms:W3CDTF">2016-11-21T12:27:16Z</dcterms:created>
  <dcterms:modified xsi:type="dcterms:W3CDTF">2017-04-03T11:13:14Z</dcterms:modified>
</cp:coreProperties>
</file>