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74" r:id="rId9"/>
    <p:sldId id="263" r:id="rId10"/>
    <p:sldId id="292" r:id="rId11"/>
    <p:sldId id="264" r:id="rId12"/>
    <p:sldId id="305" r:id="rId13"/>
    <p:sldId id="266" r:id="rId14"/>
    <p:sldId id="267" r:id="rId15"/>
    <p:sldId id="268" r:id="rId16"/>
    <p:sldId id="269" r:id="rId17"/>
    <p:sldId id="270" r:id="rId18"/>
    <p:sldId id="272" r:id="rId19"/>
    <p:sldId id="271" r:id="rId20"/>
    <p:sldId id="275" r:id="rId21"/>
    <p:sldId id="276" r:id="rId22"/>
    <p:sldId id="293" r:id="rId23"/>
    <p:sldId id="294" r:id="rId24"/>
    <p:sldId id="295" r:id="rId25"/>
    <p:sldId id="296" r:id="rId26"/>
    <p:sldId id="297" r:id="rId27"/>
    <p:sldId id="298" r:id="rId28"/>
    <p:sldId id="278" r:id="rId29"/>
    <p:sldId id="279" r:id="rId30"/>
    <p:sldId id="280" r:id="rId31"/>
    <p:sldId id="281" r:id="rId32"/>
    <p:sldId id="282" r:id="rId33"/>
    <p:sldId id="283" r:id="rId34"/>
    <p:sldId id="284" r:id="rId35"/>
    <p:sldId id="285" r:id="rId36"/>
    <p:sldId id="286" r:id="rId37"/>
    <p:sldId id="287" r:id="rId38"/>
    <p:sldId id="299" r:id="rId39"/>
    <p:sldId id="289" r:id="rId40"/>
    <p:sldId id="290" r:id="rId41"/>
    <p:sldId id="291" r:id="rId42"/>
    <p:sldId id="300" r:id="rId43"/>
    <p:sldId id="301" r:id="rId44"/>
    <p:sldId id="302" r:id="rId45"/>
    <p:sldId id="303" r:id="rId46"/>
    <p:sldId id="310" r:id="rId47"/>
    <p:sldId id="304" r:id="rId48"/>
    <p:sldId id="306" r:id="rId49"/>
    <p:sldId id="307" r:id="rId50"/>
    <p:sldId id="308" r:id="rId51"/>
    <p:sldId id="309" r:id="rId52"/>
    <p:sldId id="288" r:id="rId5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1208"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printerSettings" Target="printerSettings/printerSettings1.bin"/><Relationship Id="rId55" Type="http://schemas.openxmlformats.org/officeDocument/2006/relationships/presProps" Target="presProps.xml"/><Relationship Id="rId56" Type="http://schemas.openxmlformats.org/officeDocument/2006/relationships/viewProps" Target="viewProps.xml"/><Relationship Id="rId57" Type="http://schemas.openxmlformats.org/officeDocument/2006/relationships/theme" Target="theme/theme1.xml"/><Relationship Id="rId58"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3/30/2017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3/30/2017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3/30/2017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3/30/2017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3/30/2017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8</a:t>
            </a:r>
            <a:br>
              <a:rPr lang="en-US" dirty="0" smtClean="0"/>
            </a:br>
            <a:r>
              <a:rPr lang="en-US" dirty="0"/>
              <a:t/>
            </a:r>
            <a:br>
              <a:rPr lang="en-US" dirty="0"/>
            </a:br>
            <a:r>
              <a:rPr lang="en-US" dirty="0" smtClean="0"/>
              <a:t>ACTS PICTURES THE CHURCH</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1892941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“Church” means several spiritual things in the New Testament.</a:t>
            </a:r>
          </a:p>
          <a:p>
            <a:pPr marL="342900" lvl="1" indent="-342900">
              <a:buFont typeface="Arial"/>
              <a:buChar char="•"/>
            </a:pPr>
            <a:endParaRPr lang="en-US" dirty="0"/>
          </a:p>
          <a:p>
            <a:pPr lvl="1"/>
            <a:r>
              <a:rPr lang="en-US" dirty="0"/>
              <a:t>What Jesus promised to build (Matt. 16:</a:t>
            </a:r>
            <a:r>
              <a:rPr lang="en-US" dirty="0" smtClean="0"/>
              <a:t>18).</a:t>
            </a:r>
            <a:endParaRPr lang="en-US" dirty="0"/>
          </a:p>
          <a:p>
            <a:pPr lvl="1"/>
            <a:r>
              <a:rPr lang="en-US" dirty="0"/>
              <a:t>Local congregations (Acts 13:1; </a:t>
            </a:r>
            <a:r>
              <a:rPr lang="en-US" dirty="0" smtClean="0"/>
              <a:t>11:22; </a:t>
            </a:r>
            <a:r>
              <a:rPr lang="en-US" dirty="0"/>
              <a:t>15:41).</a:t>
            </a:r>
          </a:p>
          <a:p>
            <a:pPr lvl="1"/>
            <a:r>
              <a:rPr lang="en-US" dirty="0" smtClean="0"/>
              <a:t>Local </a:t>
            </a:r>
            <a:r>
              <a:rPr lang="en-US" dirty="0"/>
              <a:t>group when assembled (Acts 14:27; 1 Cor. 11:18</a:t>
            </a:r>
            <a:r>
              <a:rPr lang="en-US" dirty="0" smtClean="0"/>
              <a:t>).</a:t>
            </a:r>
            <a:endParaRPr lang="en-US" dirty="0"/>
          </a:p>
          <a:p>
            <a:pPr lvl="2"/>
            <a:endParaRPr lang="en-US" dirty="0"/>
          </a:p>
        </p:txBody>
      </p:sp>
    </p:spTree>
    <p:extLst>
      <p:ext uri="{BB962C8B-B14F-4D97-AF65-F5344CB8AC3E}">
        <p14:creationId xmlns:p14="http://schemas.microsoft.com/office/powerpoint/2010/main" val="380184473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One very unusual use refers to a group of churches in an area.</a:t>
            </a:r>
          </a:p>
          <a:p>
            <a:endParaRPr lang="en-US" dirty="0" smtClean="0"/>
          </a:p>
          <a:p>
            <a:r>
              <a:rPr lang="en-US" dirty="0" smtClean="0"/>
              <a:t>“So </a:t>
            </a:r>
            <a:r>
              <a:rPr lang="en-US" dirty="0"/>
              <a:t>the church throughout all Judaea and Galilee and Samaria had peace, being edified; and, walking in the fear of the Lord and in the comfort of the Holy Spirit, was </a:t>
            </a:r>
            <a:r>
              <a:rPr lang="en-US" dirty="0" smtClean="0"/>
              <a:t>multiplied” (Acts 9:31).</a:t>
            </a:r>
            <a:endParaRPr lang="en-US" dirty="0"/>
          </a:p>
          <a:p>
            <a:endParaRPr lang="en-US" dirty="0"/>
          </a:p>
        </p:txBody>
      </p:sp>
    </p:spTree>
    <p:extLst>
      <p:ext uri="{BB962C8B-B14F-4D97-AF65-F5344CB8AC3E}">
        <p14:creationId xmlns:p14="http://schemas.microsoft.com/office/powerpoint/2010/main" val="206491559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Lord’s church began its unique place in God’s Scheme of Redemption on the first Pentecost following the death and resurrection of Jesus.</a:t>
            </a:r>
          </a:p>
          <a:p>
            <a:endParaRPr lang="en-US" dirty="0"/>
          </a:p>
          <a:p>
            <a:r>
              <a:rPr lang="en-US" dirty="0" smtClean="0"/>
              <a:t>“And </a:t>
            </a:r>
            <a:r>
              <a:rPr lang="en-US" dirty="0"/>
              <a:t>they continued </a:t>
            </a:r>
            <a:r>
              <a:rPr lang="en-US" dirty="0" err="1"/>
              <a:t>stedfastly</a:t>
            </a:r>
            <a:r>
              <a:rPr lang="en-US" dirty="0"/>
              <a:t> in the apostles' teaching and fellowship, in the breaking of bread and the </a:t>
            </a:r>
            <a:r>
              <a:rPr lang="en-US" dirty="0" smtClean="0"/>
              <a:t>prayers” (Acts 2:42).</a:t>
            </a:r>
          </a:p>
        </p:txBody>
      </p:sp>
    </p:spTree>
    <p:extLst>
      <p:ext uri="{BB962C8B-B14F-4D97-AF65-F5344CB8AC3E}">
        <p14:creationId xmlns:p14="http://schemas.microsoft.com/office/powerpoint/2010/main" val="40848026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Local churches blossomed over the Roman Empire in the next 20 years.</a:t>
            </a:r>
          </a:p>
          <a:p>
            <a:r>
              <a:rPr lang="en-US" dirty="0" smtClean="0"/>
              <a:t>Jerusalem was the first (Acts 2)</a:t>
            </a:r>
          </a:p>
          <a:p>
            <a:r>
              <a:rPr lang="en-US" dirty="0" smtClean="0"/>
              <a:t>All across Judea and Samaria (Acts 8:1).</a:t>
            </a:r>
          </a:p>
          <a:p>
            <a:r>
              <a:rPr lang="en-US" dirty="0" smtClean="0"/>
              <a:t>City of Samaria (Acts 8:5, 14).</a:t>
            </a:r>
          </a:p>
          <a:p>
            <a:r>
              <a:rPr lang="en-US" dirty="0" smtClean="0"/>
              <a:t>Ethiopia (Acts 8:26-40).</a:t>
            </a:r>
          </a:p>
          <a:p>
            <a:r>
              <a:rPr lang="en-US" dirty="0" smtClean="0"/>
              <a:t>Damascus (Acts 9:19).</a:t>
            </a:r>
          </a:p>
          <a:p>
            <a:r>
              <a:rPr lang="en-US" dirty="0" smtClean="0"/>
              <a:t>Caesarea (Acts 10:48).</a:t>
            </a:r>
            <a:endParaRPr lang="en-US" dirty="0"/>
          </a:p>
        </p:txBody>
      </p:sp>
    </p:spTree>
    <p:extLst>
      <p:ext uri="{BB962C8B-B14F-4D97-AF65-F5344CB8AC3E}">
        <p14:creationId xmlns:p14="http://schemas.microsoft.com/office/powerpoint/2010/main" val="374143217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Joppa (Acts 10:5, 23)</a:t>
            </a:r>
          </a:p>
          <a:p>
            <a:r>
              <a:rPr lang="en-US" dirty="0" smtClean="0"/>
              <a:t>Antioch of Syria (Acts 13:1)</a:t>
            </a:r>
          </a:p>
          <a:p>
            <a:endParaRPr lang="en-US" dirty="0"/>
          </a:p>
          <a:p>
            <a:r>
              <a:rPr lang="en-US" dirty="0" smtClean="0"/>
              <a:t>“They </a:t>
            </a:r>
            <a:r>
              <a:rPr lang="en-US" dirty="0"/>
              <a:t>therefore that were scattered abroad upon the tribulation that arose about Stephen travelled as far as Phoenicia, and Cyprus, and Antioch, speaking the word to none save only to </a:t>
            </a:r>
            <a:r>
              <a:rPr lang="en-US" dirty="0" smtClean="0"/>
              <a:t>Jews ...”</a:t>
            </a:r>
            <a:endParaRPr lang="en-US" dirty="0"/>
          </a:p>
        </p:txBody>
      </p:sp>
    </p:spTree>
    <p:extLst>
      <p:ext uri="{BB962C8B-B14F-4D97-AF65-F5344CB8AC3E}">
        <p14:creationId xmlns:p14="http://schemas.microsoft.com/office/powerpoint/2010/main" val="236447597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“….But </a:t>
            </a:r>
            <a:r>
              <a:rPr lang="en-US" dirty="0"/>
              <a:t>there were some of them, men of Cyprus and Cyrene, who, when they were come to Antioch, </a:t>
            </a:r>
            <a:r>
              <a:rPr lang="en-US" dirty="0" err="1"/>
              <a:t>spake</a:t>
            </a:r>
            <a:r>
              <a:rPr lang="en-US" dirty="0"/>
              <a:t> unto the Greeks also, preaching the Lord </a:t>
            </a:r>
            <a:r>
              <a:rPr lang="en-US" dirty="0" smtClean="0"/>
              <a:t>Jesus.  And the hand of the Lord was with them: and a great number that believed turned to the Lord” (Acts 11:19-21). </a:t>
            </a:r>
            <a:endParaRPr lang="en-US" dirty="0"/>
          </a:p>
        </p:txBody>
      </p:sp>
    </p:spTree>
    <p:extLst>
      <p:ext uri="{BB962C8B-B14F-4D97-AF65-F5344CB8AC3E}">
        <p14:creationId xmlns:p14="http://schemas.microsoft.com/office/powerpoint/2010/main" val="73866678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Great missionary journeys expanded.</a:t>
            </a:r>
          </a:p>
          <a:p>
            <a:r>
              <a:rPr lang="en-US" dirty="0" err="1" smtClean="0"/>
              <a:t>Iconium</a:t>
            </a:r>
            <a:r>
              <a:rPr lang="en-US" dirty="0" smtClean="0"/>
              <a:t>, </a:t>
            </a:r>
            <a:r>
              <a:rPr lang="en-US" dirty="0" err="1" smtClean="0"/>
              <a:t>Lystra</a:t>
            </a:r>
            <a:r>
              <a:rPr lang="en-US" dirty="0" smtClean="0"/>
              <a:t>, </a:t>
            </a:r>
            <a:r>
              <a:rPr lang="en-US" dirty="0" err="1" smtClean="0"/>
              <a:t>Derbe</a:t>
            </a:r>
            <a:r>
              <a:rPr lang="en-US" dirty="0" smtClean="0"/>
              <a:t>, Corinth, Ephesus, Thessalonica, Philippi, Colossae, soon were established.</a:t>
            </a:r>
          </a:p>
          <a:p>
            <a:r>
              <a:rPr lang="en-US" dirty="0" smtClean="0"/>
              <a:t>John wrote at the end of the century to 7 churches in Asia (Rev. 1-3).</a:t>
            </a:r>
            <a:endParaRPr lang="en-US" dirty="0"/>
          </a:p>
        </p:txBody>
      </p:sp>
    </p:spTree>
    <p:extLst>
      <p:ext uri="{BB962C8B-B14F-4D97-AF65-F5344CB8AC3E}">
        <p14:creationId xmlns:p14="http://schemas.microsoft.com/office/powerpoint/2010/main" val="115083809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Uniqueness of this church Jesus built.</a:t>
            </a:r>
          </a:p>
          <a:p>
            <a:endParaRPr lang="en-US" dirty="0" smtClean="0"/>
          </a:p>
          <a:p>
            <a:r>
              <a:rPr lang="en-US" dirty="0" smtClean="0"/>
              <a:t>1. They all began with preaching of the gospel.</a:t>
            </a:r>
          </a:p>
          <a:p>
            <a:r>
              <a:rPr lang="en-US" dirty="0" smtClean="0"/>
              <a:t>2.  They all began with obedience to the gospel.</a:t>
            </a:r>
          </a:p>
          <a:p>
            <a:pPr marL="342900" lvl="8" indent="-342900"/>
            <a:r>
              <a:rPr lang="en-US" sz="3200" dirty="0" smtClean="0"/>
              <a:t>3. They </a:t>
            </a:r>
            <a:r>
              <a:rPr lang="en-US" sz="3200" dirty="0"/>
              <a:t>all taught the same doctrines</a:t>
            </a:r>
            <a:r>
              <a:rPr lang="en-US" sz="3200" dirty="0" smtClean="0"/>
              <a:t>.</a:t>
            </a:r>
          </a:p>
          <a:p>
            <a:pPr marL="342900" lvl="8" indent="-342900"/>
            <a:r>
              <a:rPr lang="en-US" sz="3200" dirty="0" smtClean="0"/>
              <a:t>4.  They </a:t>
            </a:r>
            <a:r>
              <a:rPr lang="en-US" sz="3200" dirty="0"/>
              <a:t>all worshipped the same way.</a:t>
            </a:r>
          </a:p>
          <a:p>
            <a:pPr marL="342900" lvl="8" indent="-342900"/>
            <a:endParaRPr lang="en-US" sz="3200" dirty="0"/>
          </a:p>
          <a:p>
            <a:endParaRPr lang="en-US" dirty="0" smtClean="0"/>
          </a:p>
        </p:txBody>
      </p:sp>
    </p:spTree>
    <p:extLst>
      <p:ext uri="{BB962C8B-B14F-4D97-AF65-F5344CB8AC3E}">
        <p14:creationId xmlns:p14="http://schemas.microsoft.com/office/powerpoint/2010/main" val="367746380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5.  They all did the same spiritual work.</a:t>
            </a:r>
          </a:p>
          <a:p>
            <a:r>
              <a:rPr lang="en-US" dirty="0" smtClean="0"/>
              <a:t>6.  They all raised money the same way.</a:t>
            </a:r>
          </a:p>
          <a:p>
            <a:r>
              <a:rPr lang="en-US" dirty="0" smtClean="0"/>
              <a:t>7.  They cared for the needy the same way.</a:t>
            </a:r>
          </a:p>
          <a:p>
            <a:r>
              <a:rPr lang="en-US" dirty="0" smtClean="0"/>
              <a:t>8.  They sent out teachers the same way.</a:t>
            </a:r>
          </a:p>
          <a:p>
            <a:r>
              <a:rPr lang="en-US" dirty="0" smtClean="0"/>
              <a:t>9.  They fellowshipped each other.</a:t>
            </a:r>
          </a:p>
          <a:p>
            <a:r>
              <a:rPr lang="en-US" dirty="0" smtClean="0"/>
              <a:t>10.  They were all duplicates of Jerusalem.</a:t>
            </a:r>
          </a:p>
        </p:txBody>
      </p:sp>
    </p:spTree>
    <p:extLst>
      <p:ext uri="{BB962C8B-B14F-4D97-AF65-F5344CB8AC3E}">
        <p14:creationId xmlns:p14="http://schemas.microsoft.com/office/powerpoint/2010/main" val="114472735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 </a:t>
            </a:r>
            <a:r>
              <a:rPr lang="en-US" dirty="0" smtClean="0"/>
              <a:t>“And </a:t>
            </a:r>
            <a:r>
              <a:rPr lang="en-US" dirty="0"/>
              <a:t>for this cause we also thank God without ceasing, that, when ye received from us the word of the message, even the word of God, ye accepted it not as the word of men, but, as it is in truth, the word of God, which also </a:t>
            </a:r>
            <a:r>
              <a:rPr lang="en-US" dirty="0" err="1"/>
              <a:t>worketh</a:t>
            </a:r>
            <a:r>
              <a:rPr lang="en-US" dirty="0"/>
              <a:t> in you that </a:t>
            </a:r>
            <a:r>
              <a:rPr lang="en-US" dirty="0" smtClean="0"/>
              <a:t>believe…” </a:t>
            </a:r>
            <a:endParaRPr lang="en-US" dirty="0"/>
          </a:p>
        </p:txBody>
      </p:sp>
    </p:spTree>
    <p:extLst>
      <p:ext uri="{BB962C8B-B14F-4D97-AF65-F5344CB8AC3E}">
        <p14:creationId xmlns:p14="http://schemas.microsoft.com/office/powerpoint/2010/main" val="188944823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startling thing appeared on the scene.</a:t>
            </a:r>
          </a:p>
          <a:p>
            <a:r>
              <a:rPr lang="en-US" dirty="0" smtClean="0"/>
              <a:t>It was new, it was different, it was unique.</a:t>
            </a:r>
          </a:p>
          <a:p>
            <a:r>
              <a:rPr lang="en-US" dirty="0" smtClean="0"/>
              <a:t>It revealed the climax of God’s grace.</a:t>
            </a:r>
          </a:p>
          <a:p>
            <a:r>
              <a:rPr lang="en-US" dirty="0" smtClean="0"/>
              <a:t>It brought about new relations.</a:t>
            </a:r>
          </a:p>
          <a:p>
            <a:r>
              <a:rPr lang="en-US" dirty="0" smtClean="0"/>
              <a:t>It connected with God’s Spirit.</a:t>
            </a:r>
          </a:p>
          <a:p>
            <a:r>
              <a:rPr lang="en-US" dirty="0" smtClean="0"/>
              <a:t>It brought Jesus to every disciple.</a:t>
            </a:r>
            <a:endParaRPr lang="en-US" dirty="0"/>
          </a:p>
        </p:txBody>
      </p:sp>
    </p:spTree>
    <p:extLst>
      <p:ext uri="{BB962C8B-B14F-4D97-AF65-F5344CB8AC3E}">
        <p14:creationId xmlns:p14="http://schemas.microsoft.com/office/powerpoint/2010/main" val="90098470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070100"/>
            <a:ext cx="8229600" cy="4525963"/>
          </a:xfrm>
        </p:spPr>
        <p:txBody>
          <a:bodyPr/>
          <a:lstStyle/>
          <a:p>
            <a:endParaRPr lang="en-US" dirty="0" smtClean="0"/>
          </a:p>
          <a:p>
            <a:r>
              <a:rPr lang="en-US" dirty="0" smtClean="0"/>
              <a:t>“…For </a:t>
            </a:r>
            <a:r>
              <a:rPr lang="en-US" dirty="0"/>
              <a:t>ye, brethren, became imitators of the churches of God which are in Judaea in Christ Jesus: for ye also suffered the same things of your own countrymen, even as they did of the Jews</a:t>
            </a:r>
            <a:r>
              <a:rPr lang="en-US" dirty="0" smtClean="0"/>
              <a:t>;”   (1Thessalonians 2:13-14).</a:t>
            </a:r>
            <a:endParaRPr lang="en-US" dirty="0"/>
          </a:p>
          <a:p>
            <a:endParaRPr lang="en-US" dirty="0"/>
          </a:p>
        </p:txBody>
      </p:sp>
    </p:spTree>
    <p:extLst>
      <p:ext uri="{BB962C8B-B14F-4D97-AF65-F5344CB8AC3E}">
        <p14:creationId xmlns:p14="http://schemas.microsoft.com/office/powerpoint/2010/main" val="145118776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Just who were these people?</a:t>
            </a:r>
          </a:p>
          <a:p>
            <a:endParaRPr lang="en-US" dirty="0"/>
          </a:p>
          <a:p>
            <a:endParaRPr lang="en-US" dirty="0" smtClean="0"/>
          </a:p>
        </p:txBody>
      </p:sp>
    </p:spTree>
    <p:extLst>
      <p:ext uri="{BB962C8B-B14F-4D97-AF65-F5344CB8AC3E}">
        <p14:creationId xmlns:p14="http://schemas.microsoft.com/office/powerpoint/2010/main" val="366451566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Result of the </a:t>
            </a:r>
            <a:r>
              <a:rPr lang="en-US" dirty="0" smtClean="0">
                <a:solidFill>
                  <a:srgbClr val="FF0000"/>
                </a:solidFill>
              </a:rPr>
              <a:t>eternal purpose of God</a:t>
            </a:r>
            <a:r>
              <a:rPr lang="en-US" dirty="0" smtClean="0"/>
              <a:t>:</a:t>
            </a:r>
          </a:p>
          <a:p>
            <a:endParaRPr lang="en-US" dirty="0"/>
          </a:p>
          <a:p>
            <a:r>
              <a:rPr lang="en-US" dirty="0" smtClean="0"/>
              <a:t>“to </a:t>
            </a:r>
            <a:r>
              <a:rPr lang="en-US" dirty="0"/>
              <a:t>the intent that now unto the principalities and the powers in the heavenly places might be made known through the church the manifold wisdom of God, 11 according to the eternal purpose which he purposed in Christ Jesus our Lord</a:t>
            </a:r>
            <a:r>
              <a:rPr lang="en-US" dirty="0" smtClean="0"/>
              <a:t>:” (Ephesians 3:10).</a:t>
            </a:r>
            <a:endParaRPr lang="en-US" dirty="0"/>
          </a:p>
        </p:txBody>
      </p:sp>
    </p:spTree>
    <p:extLst>
      <p:ext uri="{BB962C8B-B14F-4D97-AF65-F5344CB8AC3E}">
        <p14:creationId xmlns:p14="http://schemas.microsoft.com/office/powerpoint/2010/main" val="1968186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Result of </a:t>
            </a:r>
            <a:r>
              <a:rPr lang="en-US" dirty="0">
                <a:solidFill>
                  <a:srgbClr val="FF0000"/>
                </a:solidFill>
              </a:rPr>
              <a:t>Jesus’ promise </a:t>
            </a:r>
            <a:r>
              <a:rPr lang="en-US" dirty="0"/>
              <a:t>to build his </a:t>
            </a:r>
            <a:r>
              <a:rPr lang="en-US" dirty="0" smtClean="0"/>
              <a:t>church:</a:t>
            </a:r>
          </a:p>
          <a:p>
            <a:endParaRPr lang="en-US" dirty="0"/>
          </a:p>
          <a:p>
            <a:r>
              <a:rPr lang="en-US" dirty="0" smtClean="0"/>
              <a:t>“And </a:t>
            </a:r>
            <a:r>
              <a:rPr lang="en-US" dirty="0"/>
              <a:t>I also say unto thee, that thou art Peter, and upon this rock I will build my church; and the gates of Hades shall not prevail against it. 19 I will give unto thee the keys of the kingdom of heaven: and whatsoever thou shalt bind on earth shall be bound in heaven; and whatsoever thou shalt loose on earth shall be loosed in </a:t>
            </a:r>
            <a:r>
              <a:rPr lang="en-US" dirty="0" smtClean="0"/>
              <a:t>heaven” (Matt. 16:18-19).</a:t>
            </a:r>
            <a:endParaRPr lang="en-US" dirty="0"/>
          </a:p>
        </p:txBody>
      </p:sp>
    </p:spTree>
    <p:extLst>
      <p:ext uri="{BB962C8B-B14F-4D97-AF65-F5344CB8AC3E}">
        <p14:creationId xmlns:p14="http://schemas.microsoft.com/office/powerpoint/2010/main" val="238224567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Result of Jesus </a:t>
            </a:r>
            <a:r>
              <a:rPr lang="en-US" dirty="0">
                <a:solidFill>
                  <a:srgbClr val="FF0000"/>
                </a:solidFill>
              </a:rPr>
              <a:t>purchasing this church </a:t>
            </a:r>
            <a:r>
              <a:rPr lang="en-US" dirty="0"/>
              <a:t>with his </a:t>
            </a:r>
            <a:r>
              <a:rPr lang="en-US" dirty="0" smtClean="0"/>
              <a:t>blood:</a:t>
            </a:r>
          </a:p>
          <a:p>
            <a:endParaRPr lang="en-US" dirty="0"/>
          </a:p>
          <a:p>
            <a:r>
              <a:rPr lang="en-US" dirty="0" smtClean="0"/>
              <a:t>“Take </a:t>
            </a:r>
            <a:r>
              <a:rPr lang="en-US" dirty="0"/>
              <a:t>heed unto yourselves, and to all the flock, in which the Holy Spirit hath made you bishops, to feed the church of the Lord which he purchased with his own </a:t>
            </a:r>
            <a:r>
              <a:rPr lang="en-US" dirty="0" smtClean="0"/>
              <a:t>blood”  (Acts 20:28).</a:t>
            </a:r>
            <a:endParaRPr lang="en-US" dirty="0"/>
          </a:p>
          <a:p>
            <a:endParaRPr lang="en-US" dirty="0"/>
          </a:p>
        </p:txBody>
      </p:sp>
    </p:spTree>
    <p:extLst>
      <p:ext uri="{BB962C8B-B14F-4D97-AF65-F5344CB8AC3E}">
        <p14:creationId xmlns:p14="http://schemas.microsoft.com/office/powerpoint/2010/main" val="27949939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Result of persons accepting Jesus as the </a:t>
            </a:r>
            <a:r>
              <a:rPr lang="en-US" dirty="0">
                <a:solidFill>
                  <a:srgbClr val="FF0000"/>
                </a:solidFill>
              </a:rPr>
              <a:t>Head of the </a:t>
            </a:r>
            <a:r>
              <a:rPr lang="en-US" dirty="0" smtClean="0">
                <a:solidFill>
                  <a:srgbClr val="FF0000"/>
                </a:solidFill>
              </a:rPr>
              <a:t>Body:</a:t>
            </a:r>
          </a:p>
          <a:p>
            <a:endParaRPr lang="en-US" dirty="0"/>
          </a:p>
          <a:p>
            <a:r>
              <a:rPr lang="en-US" dirty="0" smtClean="0"/>
              <a:t>“Wives</a:t>
            </a:r>
            <a:r>
              <a:rPr lang="en-US" dirty="0"/>
              <a:t>, be in subjection unto your own husbands, as unto the Lord. 23 For the husband is the head of the wife, and Christ also is the head of the church, being himself the </a:t>
            </a:r>
            <a:r>
              <a:rPr lang="en-US" dirty="0" err="1"/>
              <a:t>saviour</a:t>
            </a:r>
            <a:r>
              <a:rPr lang="en-US" dirty="0"/>
              <a:t> of the </a:t>
            </a:r>
            <a:r>
              <a:rPr lang="en-US" dirty="0" smtClean="0"/>
              <a:t>body” (Eph. 5:22-23).</a:t>
            </a:r>
            <a:endParaRPr lang="en-US" dirty="0"/>
          </a:p>
        </p:txBody>
      </p:sp>
    </p:spTree>
    <p:extLst>
      <p:ext uri="{BB962C8B-B14F-4D97-AF65-F5344CB8AC3E}">
        <p14:creationId xmlns:p14="http://schemas.microsoft.com/office/powerpoint/2010/main" val="426021503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Result of persons </a:t>
            </a:r>
            <a:r>
              <a:rPr lang="en-US" dirty="0" smtClean="0">
                <a:solidFill>
                  <a:srgbClr val="FF0000"/>
                </a:solidFill>
              </a:rPr>
              <a:t>obeying Christ from the heart:</a:t>
            </a:r>
          </a:p>
          <a:p>
            <a:pPr marL="0" indent="0">
              <a:buNone/>
            </a:pPr>
            <a:endParaRPr lang="en-US" dirty="0" smtClean="0"/>
          </a:p>
          <a:p>
            <a:pPr marL="0" indent="0">
              <a:buNone/>
            </a:pPr>
            <a:r>
              <a:rPr lang="en-US" dirty="0" smtClean="0"/>
              <a:t>“But </a:t>
            </a:r>
            <a:r>
              <a:rPr lang="en-US" dirty="0"/>
              <a:t>thanks be to God, that, whereas ye were servants of sin, ye became obedient from the heart to that form of teaching whereunto ye were delivered; 18 and being made free from sin, ye became servants of </a:t>
            </a:r>
            <a:r>
              <a:rPr lang="en-US" dirty="0" smtClean="0"/>
              <a:t>righteousness” (Romans 6:17-18). </a:t>
            </a:r>
            <a:endParaRPr lang="en-US" dirty="0"/>
          </a:p>
          <a:p>
            <a:pPr marL="0" indent="0">
              <a:buNone/>
            </a:pPr>
            <a:endParaRPr lang="en-US" dirty="0"/>
          </a:p>
        </p:txBody>
      </p:sp>
    </p:spTree>
    <p:extLst>
      <p:ext uri="{BB962C8B-B14F-4D97-AF65-F5344CB8AC3E}">
        <p14:creationId xmlns:p14="http://schemas.microsoft.com/office/powerpoint/2010/main" val="406664680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Result of those </a:t>
            </a:r>
            <a:r>
              <a:rPr lang="en-US" dirty="0">
                <a:solidFill>
                  <a:srgbClr val="FF0000"/>
                </a:solidFill>
              </a:rPr>
              <a:t>redeemed by the blood </a:t>
            </a:r>
            <a:r>
              <a:rPr lang="en-US" dirty="0"/>
              <a:t>of </a:t>
            </a:r>
            <a:r>
              <a:rPr lang="en-US" dirty="0" smtClean="0"/>
              <a:t>Jesus: </a:t>
            </a:r>
          </a:p>
          <a:p>
            <a:endParaRPr lang="en-US" dirty="0"/>
          </a:p>
          <a:p>
            <a:r>
              <a:rPr lang="en-US" dirty="0" smtClean="0"/>
              <a:t>“knowing </a:t>
            </a:r>
            <a:r>
              <a:rPr lang="en-US" dirty="0"/>
              <a:t>that ye were redeemed, not with corruptible things, with silver or gold, from your vain manner of life handed down from your fathers; 19 but with precious blood, as of a </a:t>
            </a:r>
            <a:r>
              <a:rPr lang="en-US" dirty="0" smtClean="0"/>
              <a:t>lamb </a:t>
            </a:r>
            <a:r>
              <a:rPr lang="en-US" dirty="0"/>
              <a:t>without spot, even the blood of Christ</a:t>
            </a:r>
            <a:r>
              <a:rPr lang="en-US" dirty="0" smtClean="0"/>
              <a:t>:” (1 Peter 1:18-19).</a:t>
            </a:r>
            <a:endParaRPr lang="en-US" dirty="0"/>
          </a:p>
          <a:p>
            <a:endParaRPr lang="en-US" dirty="0"/>
          </a:p>
        </p:txBody>
      </p:sp>
    </p:spTree>
    <p:extLst>
      <p:ext uri="{BB962C8B-B14F-4D97-AF65-F5344CB8AC3E}">
        <p14:creationId xmlns:p14="http://schemas.microsoft.com/office/powerpoint/2010/main" val="275012286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525963"/>
          </a:xfrm>
        </p:spPr>
        <p:txBody>
          <a:bodyPr>
            <a:noAutofit/>
          </a:bodyPr>
          <a:lstStyle/>
          <a:p>
            <a:r>
              <a:rPr lang="en-US" dirty="0" smtClean="0"/>
              <a:t>These Christians are </a:t>
            </a:r>
            <a:r>
              <a:rPr lang="en-US" dirty="0" smtClean="0">
                <a:solidFill>
                  <a:srgbClr val="FF0000"/>
                </a:solidFill>
              </a:rPr>
              <a:t>special</a:t>
            </a:r>
            <a:r>
              <a:rPr lang="en-US" dirty="0" smtClean="0"/>
              <a:t>.</a:t>
            </a:r>
          </a:p>
          <a:p>
            <a:r>
              <a:rPr lang="en-US" dirty="0" smtClean="0"/>
              <a:t> They are the ones through whom the </a:t>
            </a:r>
            <a:r>
              <a:rPr lang="en-US" dirty="0" smtClean="0">
                <a:solidFill>
                  <a:srgbClr val="FF0000"/>
                </a:solidFill>
              </a:rPr>
              <a:t>eternal will </a:t>
            </a:r>
            <a:r>
              <a:rPr lang="en-US" dirty="0" smtClean="0"/>
              <a:t>of God is to be </a:t>
            </a:r>
            <a:r>
              <a:rPr lang="en-US" dirty="0"/>
              <a:t>accomplished</a:t>
            </a:r>
            <a:r>
              <a:rPr lang="en-US" dirty="0" smtClean="0"/>
              <a:t>.</a:t>
            </a:r>
          </a:p>
          <a:p>
            <a:endParaRPr lang="en-US" dirty="0" smtClean="0"/>
          </a:p>
          <a:p>
            <a:r>
              <a:rPr lang="en-US" dirty="0" smtClean="0"/>
              <a:t> “And </a:t>
            </a:r>
            <a:r>
              <a:rPr lang="en-US" dirty="0"/>
              <a:t>He put all things in subjection under His feet, and gave Him as head over all things to the church, 23 which is His body, the fullness of Him who fills all in </a:t>
            </a:r>
            <a:r>
              <a:rPr lang="en-US" dirty="0" smtClean="0"/>
              <a:t>all” (Eph. 1:22-23).</a:t>
            </a:r>
          </a:p>
          <a:p>
            <a:pPr marL="0" indent="0">
              <a:buNone/>
            </a:pPr>
            <a:r>
              <a:rPr lang="en-US" dirty="0" smtClean="0"/>
              <a:t> </a:t>
            </a:r>
          </a:p>
        </p:txBody>
      </p:sp>
    </p:spTree>
    <p:extLst>
      <p:ext uri="{BB962C8B-B14F-4D97-AF65-F5344CB8AC3E}">
        <p14:creationId xmlns:p14="http://schemas.microsoft.com/office/powerpoint/2010/main" val="303275579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They are the ones who can </a:t>
            </a:r>
            <a:r>
              <a:rPr lang="en-US" dirty="0">
                <a:solidFill>
                  <a:srgbClr val="FF0000"/>
                </a:solidFill>
              </a:rPr>
              <a:t>glorify God </a:t>
            </a:r>
            <a:r>
              <a:rPr lang="en-US" dirty="0" smtClean="0">
                <a:solidFill>
                  <a:srgbClr val="FF0000"/>
                </a:solidFill>
              </a:rPr>
              <a:t>acceptably.</a:t>
            </a:r>
          </a:p>
          <a:p>
            <a:endParaRPr lang="en-US" dirty="0"/>
          </a:p>
          <a:p>
            <a:r>
              <a:rPr lang="en-US" dirty="0" smtClean="0"/>
              <a:t>“20 </a:t>
            </a:r>
            <a:r>
              <a:rPr lang="en-US" dirty="0"/>
              <a:t>Now to Him who is able to do far more abundantly beyond all that we ask or think, according to the power that works within us, 21 to Him be the glory in the church and in Christ Jesus to all generations forever and ever. </a:t>
            </a:r>
            <a:r>
              <a:rPr lang="en-US" dirty="0" smtClean="0"/>
              <a:t>Amen” </a:t>
            </a:r>
            <a:r>
              <a:rPr lang="en-US" dirty="0"/>
              <a:t>(Eph. 3:</a:t>
            </a:r>
            <a:r>
              <a:rPr lang="en-US" dirty="0" smtClean="0"/>
              <a:t>20-21</a:t>
            </a:r>
            <a:r>
              <a:rPr lang="en-US" dirty="0"/>
              <a:t>).</a:t>
            </a:r>
          </a:p>
          <a:p>
            <a:endParaRPr lang="en-US" dirty="0"/>
          </a:p>
        </p:txBody>
      </p:sp>
    </p:spTree>
    <p:extLst>
      <p:ext uri="{BB962C8B-B14F-4D97-AF65-F5344CB8AC3E}">
        <p14:creationId xmlns:p14="http://schemas.microsoft.com/office/powerpoint/2010/main" val="248829201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fulfilled all the promises of God.</a:t>
            </a:r>
          </a:p>
          <a:p>
            <a:r>
              <a:rPr lang="en-US" dirty="0" smtClean="0"/>
              <a:t>It provided new exciting ways to do God’s work.</a:t>
            </a:r>
          </a:p>
          <a:p>
            <a:r>
              <a:rPr lang="en-US" dirty="0" smtClean="0"/>
              <a:t>It began its identity on that Pentecost day.</a:t>
            </a:r>
          </a:p>
          <a:p>
            <a:r>
              <a:rPr lang="en-US" dirty="0" smtClean="0"/>
              <a:t>It spread rapidly throughout the world in the next 2 decades.</a:t>
            </a:r>
          </a:p>
          <a:p>
            <a:r>
              <a:rPr lang="en-US" dirty="0" smtClean="0"/>
              <a:t>It will someday be taken to heaven.</a:t>
            </a:r>
            <a:endParaRPr lang="en-US" dirty="0"/>
          </a:p>
        </p:txBody>
      </p:sp>
    </p:spTree>
    <p:extLst>
      <p:ext uri="{BB962C8B-B14F-4D97-AF65-F5344CB8AC3E}">
        <p14:creationId xmlns:p14="http://schemas.microsoft.com/office/powerpoint/2010/main" val="373802522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They are described as </a:t>
            </a:r>
            <a:r>
              <a:rPr lang="en-US" dirty="0" smtClean="0">
                <a:solidFill>
                  <a:srgbClr val="FF0000"/>
                </a:solidFill>
              </a:rPr>
              <a:t>very special.</a:t>
            </a:r>
          </a:p>
          <a:p>
            <a:endParaRPr lang="en-US" dirty="0"/>
          </a:p>
          <a:p>
            <a:r>
              <a:rPr lang="en-US" dirty="0" smtClean="0"/>
              <a:t>“But </a:t>
            </a:r>
            <a:r>
              <a:rPr lang="en-US" dirty="0"/>
              <a:t>you are a chosen race, A royal priesthood, A holy nation, a people for God's own possession, so that you may proclaim the </a:t>
            </a:r>
            <a:r>
              <a:rPr lang="en-US" dirty="0" err="1"/>
              <a:t>excellencies</a:t>
            </a:r>
            <a:r>
              <a:rPr lang="en-US" dirty="0"/>
              <a:t> of Him who has called you out of darkness into His marvelous light</a:t>
            </a:r>
            <a:r>
              <a:rPr lang="en-US" dirty="0" smtClean="0"/>
              <a:t>;” (1 Peter 2:9).</a:t>
            </a:r>
            <a:endParaRPr lang="en-US" dirty="0"/>
          </a:p>
        </p:txBody>
      </p:sp>
    </p:spTree>
    <p:extLst>
      <p:ext uri="{BB962C8B-B14F-4D97-AF65-F5344CB8AC3E}">
        <p14:creationId xmlns:p14="http://schemas.microsoft.com/office/powerpoint/2010/main" val="392052968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Their </a:t>
            </a:r>
            <a:r>
              <a:rPr lang="en-US" dirty="0" smtClean="0">
                <a:solidFill>
                  <a:srgbClr val="FF0000"/>
                </a:solidFill>
              </a:rPr>
              <a:t>worship is acceptable </a:t>
            </a:r>
            <a:r>
              <a:rPr lang="en-US" dirty="0" smtClean="0"/>
              <a:t>to God.</a:t>
            </a:r>
          </a:p>
          <a:p>
            <a:endParaRPr lang="en-US" dirty="0"/>
          </a:p>
          <a:p>
            <a:r>
              <a:rPr lang="en-US" dirty="0" smtClean="0"/>
              <a:t>“…you </a:t>
            </a:r>
            <a:r>
              <a:rPr lang="en-US" dirty="0"/>
              <a:t>also, as living stones, are being built up as a spiritual house for a holy priesthood, to offer up spiritual sacrifices acceptable to God through Jesus </a:t>
            </a:r>
            <a:r>
              <a:rPr lang="en-US" dirty="0" smtClean="0"/>
              <a:t>Christ” (1 Peter 2:5).</a:t>
            </a:r>
            <a:endParaRPr lang="en-US" dirty="0"/>
          </a:p>
        </p:txBody>
      </p:sp>
    </p:spTree>
    <p:extLst>
      <p:ext uri="{BB962C8B-B14F-4D97-AF65-F5344CB8AC3E}">
        <p14:creationId xmlns:p14="http://schemas.microsoft.com/office/powerpoint/2010/main" val="291928228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They are the ones upon whom the </a:t>
            </a:r>
            <a:r>
              <a:rPr lang="en-US" dirty="0" smtClean="0">
                <a:solidFill>
                  <a:srgbClr val="FF0000"/>
                </a:solidFill>
              </a:rPr>
              <a:t>mercy of God is granted.</a:t>
            </a:r>
          </a:p>
          <a:p>
            <a:endParaRPr lang="en-US" dirty="0"/>
          </a:p>
          <a:p>
            <a:r>
              <a:rPr lang="en-US" dirty="0" smtClean="0"/>
              <a:t>“…for </a:t>
            </a:r>
            <a:r>
              <a:rPr lang="en-US" dirty="0"/>
              <a:t>you once were not a people, but now you are the people </a:t>
            </a:r>
            <a:r>
              <a:rPr lang="en-US" dirty="0" smtClean="0"/>
              <a:t>of </a:t>
            </a:r>
            <a:r>
              <a:rPr lang="en-US" dirty="0"/>
              <a:t>GOD; you had not received mercy, but now you have received </a:t>
            </a:r>
            <a:r>
              <a:rPr lang="en-US" dirty="0" smtClean="0"/>
              <a:t>mercy” (1 Peter 2:10).</a:t>
            </a:r>
            <a:endParaRPr lang="en-US" dirty="0"/>
          </a:p>
          <a:p>
            <a:endParaRPr lang="en-US" dirty="0"/>
          </a:p>
        </p:txBody>
      </p:sp>
    </p:spTree>
    <p:extLst>
      <p:ext uri="{BB962C8B-B14F-4D97-AF65-F5344CB8AC3E}">
        <p14:creationId xmlns:p14="http://schemas.microsoft.com/office/powerpoint/2010/main" val="287384737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Jesus Christ </a:t>
            </a:r>
            <a:r>
              <a:rPr lang="en-US" dirty="0" smtClean="0">
                <a:solidFill>
                  <a:srgbClr val="FF0000"/>
                </a:solidFill>
              </a:rPr>
              <a:t>gave himself for her</a:t>
            </a:r>
            <a:r>
              <a:rPr lang="en-US" dirty="0" smtClean="0"/>
              <a:t>.</a:t>
            </a:r>
          </a:p>
          <a:p>
            <a:endParaRPr lang="en-US" dirty="0"/>
          </a:p>
          <a:p>
            <a:r>
              <a:rPr lang="en-US" dirty="0" smtClean="0"/>
              <a:t>“Husbands</a:t>
            </a:r>
            <a:r>
              <a:rPr lang="en-US" dirty="0"/>
              <a:t>, love your wives, just as Christ also loved the church and gave Himself up for her</a:t>
            </a:r>
            <a:r>
              <a:rPr lang="en-US" dirty="0" smtClean="0"/>
              <a:t>,” (Eph. 5:25).</a:t>
            </a:r>
            <a:endParaRPr lang="en-US" dirty="0"/>
          </a:p>
        </p:txBody>
      </p:sp>
    </p:spTree>
    <p:extLst>
      <p:ext uri="{BB962C8B-B14F-4D97-AF65-F5344CB8AC3E}">
        <p14:creationId xmlns:p14="http://schemas.microsoft.com/office/powerpoint/2010/main" val="1019892988"/>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Jesus is </a:t>
            </a:r>
            <a:r>
              <a:rPr lang="en-US" dirty="0" smtClean="0">
                <a:solidFill>
                  <a:srgbClr val="FF0000"/>
                </a:solidFill>
              </a:rPr>
              <a:t>cleansing the church</a:t>
            </a:r>
            <a:r>
              <a:rPr lang="en-US" dirty="0" smtClean="0"/>
              <a:t>.</a:t>
            </a:r>
          </a:p>
          <a:p>
            <a:endParaRPr lang="en-US" dirty="0"/>
          </a:p>
          <a:p>
            <a:r>
              <a:rPr lang="en-US" dirty="0" smtClean="0"/>
              <a:t>“…so </a:t>
            </a:r>
            <a:r>
              <a:rPr lang="en-US" dirty="0"/>
              <a:t>that He might sanctify her, having cleansed her by the washing of water with the word</a:t>
            </a:r>
            <a:r>
              <a:rPr lang="en-US" dirty="0" smtClean="0"/>
              <a:t>,” (Eph. 5:26).</a:t>
            </a:r>
            <a:endParaRPr lang="en-US" dirty="0"/>
          </a:p>
        </p:txBody>
      </p:sp>
    </p:spTree>
    <p:extLst>
      <p:ext uri="{BB962C8B-B14F-4D97-AF65-F5344CB8AC3E}">
        <p14:creationId xmlns:p14="http://schemas.microsoft.com/office/powerpoint/2010/main" val="402319520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Jesus will </a:t>
            </a:r>
            <a:r>
              <a:rPr lang="en-US" dirty="0" smtClean="0">
                <a:solidFill>
                  <a:srgbClr val="FF0000"/>
                </a:solidFill>
              </a:rPr>
              <a:t>claim this Bride</a:t>
            </a:r>
            <a:r>
              <a:rPr lang="en-US" dirty="0" smtClean="0"/>
              <a:t>.</a:t>
            </a:r>
          </a:p>
          <a:p>
            <a:endParaRPr lang="en-US" dirty="0"/>
          </a:p>
          <a:p>
            <a:r>
              <a:rPr lang="en-US" dirty="0" smtClean="0"/>
              <a:t>“…that </a:t>
            </a:r>
            <a:r>
              <a:rPr lang="en-US" dirty="0"/>
              <a:t>He might present to Himself the church in all her glory, having no spot or wrinkle or any such thing; but that she would be holy and </a:t>
            </a:r>
            <a:r>
              <a:rPr lang="en-US" dirty="0" smtClean="0"/>
              <a:t>blameless” (Eph. 5:27). </a:t>
            </a:r>
            <a:endParaRPr lang="en-US" dirty="0"/>
          </a:p>
        </p:txBody>
      </p:sp>
    </p:spTree>
    <p:extLst>
      <p:ext uri="{BB962C8B-B14F-4D97-AF65-F5344CB8AC3E}">
        <p14:creationId xmlns:p14="http://schemas.microsoft.com/office/powerpoint/2010/main" val="33230402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Something very special began in Acts.</a:t>
            </a:r>
          </a:p>
          <a:p>
            <a:r>
              <a:rPr lang="en-US" dirty="0" smtClean="0"/>
              <a:t>There is a great climax to God’s work.</a:t>
            </a:r>
          </a:p>
          <a:p>
            <a:r>
              <a:rPr lang="en-US" dirty="0" smtClean="0"/>
              <a:t>God planned from eternity to save men.</a:t>
            </a:r>
          </a:p>
          <a:p>
            <a:r>
              <a:rPr lang="en-US" dirty="0" smtClean="0"/>
              <a:t>Acts is the thrilling history </a:t>
            </a:r>
            <a:r>
              <a:rPr lang="en-US" smtClean="0"/>
              <a:t>of God’s </a:t>
            </a:r>
            <a:r>
              <a:rPr lang="en-US" dirty="0" smtClean="0"/>
              <a:t>“how.”</a:t>
            </a:r>
          </a:p>
          <a:p>
            <a:r>
              <a:rPr lang="en-US" dirty="0" smtClean="0"/>
              <a:t>Jesus taught 3 years, trained 12 men, gave them the Spirit, and the marvelous church of Jesus Christ resulted.</a:t>
            </a:r>
            <a:endParaRPr lang="en-US" dirty="0"/>
          </a:p>
        </p:txBody>
      </p:sp>
    </p:spTree>
    <p:extLst>
      <p:ext uri="{BB962C8B-B14F-4D97-AF65-F5344CB8AC3E}">
        <p14:creationId xmlns:p14="http://schemas.microsoft.com/office/powerpoint/2010/main" val="2114961767"/>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church of our Lord is alive and working today.</a:t>
            </a:r>
          </a:p>
          <a:p>
            <a:r>
              <a:rPr lang="en-US" dirty="0" smtClean="0"/>
              <a:t>There are many man-made churches also.</a:t>
            </a:r>
          </a:p>
          <a:p>
            <a:r>
              <a:rPr lang="en-US" dirty="0" smtClean="0"/>
              <a:t>Let no one be fooled by counterfeits.</a:t>
            </a:r>
          </a:p>
          <a:p>
            <a:r>
              <a:rPr lang="en-US" dirty="0" smtClean="0"/>
              <a:t>The church of our Lord is </a:t>
            </a:r>
            <a:r>
              <a:rPr lang="en-US" dirty="0" smtClean="0">
                <a:solidFill>
                  <a:srgbClr val="FF0000"/>
                </a:solidFill>
              </a:rPr>
              <a:t>distinctive, unique, different </a:t>
            </a:r>
            <a:r>
              <a:rPr lang="en-US" dirty="0" smtClean="0"/>
              <a:t>than all denominations.</a:t>
            </a:r>
          </a:p>
        </p:txBody>
      </p:sp>
    </p:spTree>
    <p:extLst>
      <p:ext uri="{BB962C8B-B14F-4D97-AF65-F5344CB8AC3E}">
        <p14:creationId xmlns:p14="http://schemas.microsoft.com/office/powerpoint/2010/main" val="377739981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Lord’s church is not a denomination, not even close!</a:t>
            </a:r>
          </a:p>
          <a:p>
            <a:endParaRPr lang="en-US" dirty="0"/>
          </a:p>
          <a:p>
            <a:r>
              <a:rPr lang="en-US" dirty="0" smtClean="0"/>
              <a:t>All denominations were begun by man, worship as men want, do works that please men, and teach doctrines that are from men, but not found in the Bible.</a:t>
            </a:r>
            <a:endParaRPr lang="en-US" dirty="0"/>
          </a:p>
        </p:txBody>
      </p:sp>
    </p:spTree>
    <p:extLst>
      <p:ext uri="{BB962C8B-B14F-4D97-AF65-F5344CB8AC3E}">
        <p14:creationId xmlns:p14="http://schemas.microsoft.com/office/powerpoint/2010/main" val="734462785"/>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Notice some dates in history:</a:t>
            </a:r>
          </a:p>
          <a:p>
            <a:endParaRPr lang="en-US" dirty="0" smtClean="0"/>
          </a:p>
          <a:p>
            <a:r>
              <a:rPr lang="en-US" dirty="0" smtClean="0"/>
              <a:t>  606 AD	First pope elected</a:t>
            </a:r>
          </a:p>
          <a:p>
            <a:r>
              <a:rPr lang="en-US" dirty="0" smtClean="0"/>
              <a:t>1015 AD	Catholic split, Roman - Greek.</a:t>
            </a:r>
          </a:p>
          <a:p>
            <a:r>
              <a:rPr lang="en-US" dirty="0" smtClean="0"/>
              <a:t>1527 AD	Lutheran church</a:t>
            </a:r>
          </a:p>
          <a:p>
            <a:r>
              <a:rPr lang="en-US" dirty="0" smtClean="0"/>
              <a:t>1531 AD	Anglican church</a:t>
            </a:r>
          </a:p>
          <a:p>
            <a:r>
              <a:rPr lang="en-US" dirty="0" smtClean="0"/>
              <a:t>1537 AD	Presbyterian church</a:t>
            </a:r>
          </a:p>
          <a:p>
            <a:endParaRPr lang="en-US" dirty="0"/>
          </a:p>
        </p:txBody>
      </p:sp>
    </p:spTree>
    <p:extLst>
      <p:ext uri="{BB962C8B-B14F-4D97-AF65-F5344CB8AC3E}">
        <p14:creationId xmlns:p14="http://schemas.microsoft.com/office/powerpoint/2010/main" val="101816402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en-US" dirty="0" smtClean="0">
                <a:solidFill>
                  <a:srgbClr val="FF0000"/>
                </a:solidFill>
              </a:rPr>
              <a:t>CHURCH</a:t>
            </a:r>
          </a:p>
          <a:p>
            <a:r>
              <a:rPr lang="en-US" dirty="0" smtClean="0"/>
              <a:t>That’s what this is!</a:t>
            </a:r>
          </a:p>
          <a:p>
            <a:r>
              <a:rPr lang="en-US" dirty="0" smtClean="0"/>
              <a:t>It is a “called out body of persons.”</a:t>
            </a:r>
          </a:p>
          <a:p>
            <a:r>
              <a:rPr lang="en-US" dirty="0" smtClean="0"/>
              <a:t>The first use of this in Acts:</a:t>
            </a:r>
          </a:p>
          <a:p>
            <a:endParaRPr lang="en-US" dirty="0"/>
          </a:p>
          <a:p>
            <a:r>
              <a:rPr lang="en-US" dirty="0" smtClean="0"/>
              <a:t>“And </a:t>
            </a:r>
            <a:r>
              <a:rPr lang="en-US" dirty="0"/>
              <a:t>great fear came over the whole church, and over all who heard of these </a:t>
            </a:r>
            <a:r>
              <a:rPr lang="en-US" dirty="0" smtClean="0"/>
              <a:t>things” (Acts 5:11).</a:t>
            </a:r>
            <a:endParaRPr lang="en-US" dirty="0"/>
          </a:p>
          <a:p>
            <a:endParaRPr lang="en-US" dirty="0"/>
          </a:p>
        </p:txBody>
      </p:sp>
    </p:spTree>
    <p:extLst>
      <p:ext uri="{BB962C8B-B14F-4D97-AF65-F5344CB8AC3E}">
        <p14:creationId xmlns:p14="http://schemas.microsoft.com/office/powerpoint/2010/main" val="222956182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1611 AD	Baptist church</a:t>
            </a:r>
          </a:p>
          <a:p>
            <a:r>
              <a:rPr lang="en-US" dirty="0" smtClean="0"/>
              <a:t>1739 	AD	Methodist church</a:t>
            </a:r>
          </a:p>
          <a:p>
            <a:r>
              <a:rPr lang="en-US" dirty="0" smtClean="0"/>
              <a:t>1834 AD	Mormon (Latter Day Saints)</a:t>
            </a:r>
          </a:p>
          <a:p>
            <a:r>
              <a:rPr lang="en-US" dirty="0" smtClean="0"/>
              <a:t>1867 AD	Christian Science</a:t>
            </a:r>
          </a:p>
          <a:p>
            <a:r>
              <a:rPr lang="en-US" dirty="0" smtClean="0"/>
              <a:t>1886 AD	Church of God (Cleveland)</a:t>
            </a:r>
          </a:p>
          <a:p>
            <a:r>
              <a:rPr lang="en-US" dirty="0" smtClean="0"/>
              <a:t>1908 AD	Nazarene</a:t>
            </a:r>
          </a:p>
          <a:p>
            <a:r>
              <a:rPr lang="en-US" dirty="0" smtClean="0"/>
              <a:t>1914	AD 	Assemblies of God</a:t>
            </a:r>
            <a:endParaRPr lang="en-US" dirty="0"/>
          </a:p>
        </p:txBody>
      </p:sp>
    </p:spTree>
    <p:extLst>
      <p:ext uri="{BB962C8B-B14F-4D97-AF65-F5344CB8AC3E}">
        <p14:creationId xmlns:p14="http://schemas.microsoft.com/office/powerpoint/2010/main" val="2196849521"/>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smtClean="0"/>
              <a:t>Are these the ones we read about in the </a:t>
            </a:r>
            <a:r>
              <a:rPr lang="en-US" i="1" dirty="0" smtClean="0"/>
              <a:t>Acts of the Apostles</a:t>
            </a:r>
            <a:r>
              <a:rPr lang="en-US" dirty="0" smtClean="0"/>
              <a:t>?</a:t>
            </a:r>
            <a:endParaRPr lang="en-US" dirty="0"/>
          </a:p>
        </p:txBody>
      </p:sp>
    </p:spTree>
    <p:extLst>
      <p:ext uri="{BB962C8B-B14F-4D97-AF65-F5344CB8AC3E}">
        <p14:creationId xmlns:p14="http://schemas.microsoft.com/office/powerpoint/2010/main" val="2008850814"/>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gospel and the Lord’s church are dated.</a:t>
            </a:r>
          </a:p>
          <a:p>
            <a:endParaRPr lang="en-US" dirty="0"/>
          </a:p>
          <a:p>
            <a:r>
              <a:rPr lang="en-US" dirty="0" smtClean="0"/>
              <a:t>“I </a:t>
            </a:r>
            <a:r>
              <a:rPr lang="en-US" dirty="0"/>
              <a:t>marvel that ye are so quickly removing from him that called you in the grace of Christ unto a different gospel; 7 which is not another gospel only there are some that trouble you, and would pervert the gospel of </a:t>
            </a:r>
            <a:r>
              <a:rPr lang="en-US" dirty="0" smtClean="0"/>
              <a:t>Christ...”</a:t>
            </a:r>
          </a:p>
          <a:p>
            <a:endParaRPr lang="en-US" dirty="0"/>
          </a:p>
          <a:p>
            <a:endParaRPr lang="en-US" dirty="0"/>
          </a:p>
        </p:txBody>
      </p:sp>
    </p:spTree>
    <p:extLst>
      <p:ext uri="{BB962C8B-B14F-4D97-AF65-F5344CB8AC3E}">
        <p14:creationId xmlns:p14="http://schemas.microsoft.com/office/powerpoint/2010/main" val="1290111942"/>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“…But </a:t>
            </a:r>
            <a:r>
              <a:rPr lang="en-US" dirty="0"/>
              <a:t>though we, or an angel from heaven, should preach unto you any gospel other than that which we preached unto you, let him be </a:t>
            </a:r>
            <a:r>
              <a:rPr lang="en-US" dirty="0" smtClean="0"/>
              <a:t>anathema...” </a:t>
            </a:r>
            <a:endParaRPr lang="en-US" dirty="0"/>
          </a:p>
        </p:txBody>
      </p:sp>
    </p:spTree>
    <p:extLst>
      <p:ext uri="{BB962C8B-B14F-4D97-AF65-F5344CB8AC3E}">
        <p14:creationId xmlns:p14="http://schemas.microsoft.com/office/powerpoint/2010/main" val="3721658205"/>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dirty="0" smtClean="0"/>
              <a:t>“…As </a:t>
            </a:r>
            <a:r>
              <a:rPr lang="en-US" dirty="0"/>
              <a:t>we have said before, so say I now again, if any man </a:t>
            </a:r>
            <a:r>
              <a:rPr lang="en-US" dirty="0" err="1"/>
              <a:t>preacheth</a:t>
            </a:r>
            <a:r>
              <a:rPr lang="en-US" dirty="0"/>
              <a:t> unto you any gospel other than that which ye received, let him be </a:t>
            </a:r>
            <a:r>
              <a:rPr lang="en-US" dirty="0" smtClean="0"/>
              <a:t>anathema” (Galatians 1:6-9).</a:t>
            </a:r>
            <a:endParaRPr lang="en-US" dirty="0"/>
          </a:p>
          <a:p>
            <a:endParaRPr lang="en-US" dirty="0"/>
          </a:p>
        </p:txBody>
      </p:sp>
    </p:spTree>
    <p:extLst>
      <p:ext uri="{BB962C8B-B14F-4D97-AF65-F5344CB8AC3E}">
        <p14:creationId xmlns:p14="http://schemas.microsoft.com/office/powerpoint/2010/main" val="22664246"/>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Did you catch both of those?</a:t>
            </a:r>
          </a:p>
          <a:p>
            <a:endParaRPr lang="en-US" dirty="0"/>
          </a:p>
          <a:p>
            <a:r>
              <a:rPr lang="en-US" dirty="0" smtClean="0"/>
              <a:t>The right  and true gospel was, </a:t>
            </a:r>
            <a:r>
              <a:rPr lang="en-US" dirty="0" smtClean="0">
                <a:solidFill>
                  <a:srgbClr val="FF0000"/>
                </a:solidFill>
              </a:rPr>
              <a:t>number one, </a:t>
            </a:r>
            <a:r>
              <a:rPr lang="en-US" dirty="0" smtClean="0"/>
              <a:t>preached by an apostle and </a:t>
            </a:r>
            <a:r>
              <a:rPr lang="en-US" dirty="0" smtClean="0">
                <a:solidFill>
                  <a:srgbClr val="FF0000"/>
                </a:solidFill>
              </a:rPr>
              <a:t>secondly</a:t>
            </a:r>
            <a:r>
              <a:rPr lang="en-US" dirty="0" smtClean="0"/>
              <a:t>, was received by Christians in the First Century!</a:t>
            </a:r>
            <a:endParaRPr lang="en-US" dirty="0"/>
          </a:p>
          <a:p>
            <a:endParaRPr lang="en-US" dirty="0" smtClean="0"/>
          </a:p>
          <a:p>
            <a:r>
              <a:rPr lang="en-US" dirty="0" smtClean="0"/>
              <a:t>The Gospel of our Lord is dated!</a:t>
            </a:r>
            <a:endParaRPr lang="en-US" dirty="0"/>
          </a:p>
        </p:txBody>
      </p:sp>
    </p:spTree>
    <p:extLst>
      <p:ext uri="{BB962C8B-B14F-4D97-AF65-F5344CB8AC3E}">
        <p14:creationId xmlns:p14="http://schemas.microsoft.com/office/powerpoint/2010/main" val="784114773"/>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Every denomination is the result of some special new doctrine being preached.</a:t>
            </a:r>
          </a:p>
          <a:p>
            <a:endParaRPr lang="en-US" dirty="0"/>
          </a:p>
          <a:p>
            <a:r>
              <a:rPr lang="en-US" dirty="0" smtClean="0"/>
              <a:t>This new doctrine distinguishes them from all other groups.</a:t>
            </a:r>
            <a:endParaRPr lang="en-US" dirty="0"/>
          </a:p>
        </p:txBody>
      </p:sp>
    </p:spTree>
    <p:extLst>
      <p:ext uri="{BB962C8B-B14F-4D97-AF65-F5344CB8AC3E}">
        <p14:creationId xmlns:p14="http://schemas.microsoft.com/office/powerpoint/2010/main" val="33927305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Aren’t all denominations a little young to be the Lord’s church one can read about in the </a:t>
            </a:r>
            <a:r>
              <a:rPr lang="en-US" i="1" dirty="0" smtClean="0"/>
              <a:t>Acts of the Apostles</a:t>
            </a:r>
            <a:r>
              <a:rPr lang="en-US" dirty="0" smtClean="0"/>
              <a:t>?</a:t>
            </a:r>
            <a:endParaRPr lang="en-US" dirty="0"/>
          </a:p>
        </p:txBody>
      </p:sp>
    </p:spTree>
    <p:extLst>
      <p:ext uri="{BB962C8B-B14F-4D97-AF65-F5344CB8AC3E}">
        <p14:creationId xmlns:p14="http://schemas.microsoft.com/office/powerpoint/2010/main" val="2228158538"/>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Think about </a:t>
            </a:r>
            <a:r>
              <a:rPr lang="en-US" dirty="0" smtClean="0">
                <a:solidFill>
                  <a:srgbClr val="FF0000"/>
                </a:solidFill>
              </a:rPr>
              <a:t>seed</a:t>
            </a:r>
            <a:r>
              <a:rPr lang="en-US" dirty="0" smtClean="0"/>
              <a:t>:</a:t>
            </a:r>
          </a:p>
          <a:p>
            <a:endParaRPr lang="en-US" dirty="0"/>
          </a:p>
          <a:p>
            <a:r>
              <a:rPr lang="en-US" dirty="0" smtClean="0"/>
              <a:t>“Now </a:t>
            </a:r>
            <a:r>
              <a:rPr lang="en-US" dirty="0"/>
              <a:t>the parable is this: The seed is the word of </a:t>
            </a:r>
            <a:r>
              <a:rPr lang="en-US" dirty="0" smtClean="0"/>
              <a:t>God” (Luke 8:11). </a:t>
            </a:r>
            <a:endParaRPr lang="en-US" dirty="0"/>
          </a:p>
        </p:txBody>
      </p:sp>
    </p:spTree>
    <p:extLst>
      <p:ext uri="{BB962C8B-B14F-4D97-AF65-F5344CB8AC3E}">
        <p14:creationId xmlns:p14="http://schemas.microsoft.com/office/powerpoint/2010/main" val="3635239171"/>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only the seed of the Kingdom is preached, what is the result?</a:t>
            </a:r>
          </a:p>
          <a:p>
            <a:endParaRPr lang="en-US" dirty="0"/>
          </a:p>
          <a:p>
            <a:r>
              <a:rPr lang="en-US" dirty="0" smtClean="0"/>
              <a:t>Seed does still produce “</a:t>
            </a:r>
            <a:r>
              <a:rPr lang="en-US" dirty="0" smtClean="0">
                <a:solidFill>
                  <a:srgbClr val="FF0000"/>
                </a:solidFill>
              </a:rPr>
              <a:t>after its own kind</a:t>
            </a:r>
            <a:r>
              <a:rPr lang="en-US" dirty="0" smtClean="0"/>
              <a:t>” does it not?</a:t>
            </a:r>
            <a:endParaRPr lang="en-US" dirty="0"/>
          </a:p>
        </p:txBody>
      </p:sp>
    </p:spTree>
    <p:extLst>
      <p:ext uri="{BB962C8B-B14F-4D97-AF65-F5344CB8AC3E}">
        <p14:creationId xmlns:p14="http://schemas.microsoft.com/office/powerpoint/2010/main" val="403105433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King James Version uses the word “church” earlier, but it is not in the Greek.</a:t>
            </a:r>
          </a:p>
          <a:p>
            <a:endParaRPr lang="en-US" dirty="0"/>
          </a:p>
          <a:p>
            <a:r>
              <a:rPr lang="en-US" dirty="0" smtClean="0"/>
              <a:t>“And the Lord added to the church daily such as should be saved” (Acts 2:47).</a:t>
            </a:r>
          </a:p>
          <a:p>
            <a:endParaRPr lang="en-US" dirty="0"/>
          </a:p>
          <a:p>
            <a:r>
              <a:rPr lang="en-US" dirty="0" smtClean="0"/>
              <a:t>Nothing wrong with this use, it is just not as accurate.</a:t>
            </a:r>
            <a:endParaRPr lang="en-US" dirty="0"/>
          </a:p>
        </p:txBody>
      </p:sp>
    </p:spTree>
    <p:extLst>
      <p:ext uri="{BB962C8B-B14F-4D97-AF65-F5344CB8AC3E}">
        <p14:creationId xmlns:p14="http://schemas.microsoft.com/office/powerpoint/2010/main" val="3168699399"/>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there are dozens of different denominations, then have not different seeds been sown?</a:t>
            </a:r>
          </a:p>
          <a:p>
            <a:endParaRPr lang="en-US" dirty="0"/>
          </a:p>
          <a:p>
            <a:r>
              <a:rPr lang="en-US" dirty="0" smtClean="0"/>
              <a:t>Ever heard about </a:t>
            </a:r>
            <a:r>
              <a:rPr lang="en-US" smtClean="0"/>
              <a:t>the watermelon vine?</a:t>
            </a:r>
            <a:endParaRPr lang="en-US" dirty="0"/>
          </a:p>
        </p:txBody>
      </p:sp>
    </p:spTree>
    <p:extLst>
      <p:ext uri="{BB962C8B-B14F-4D97-AF65-F5344CB8AC3E}">
        <p14:creationId xmlns:p14="http://schemas.microsoft.com/office/powerpoint/2010/main" val="584455091"/>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record in </a:t>
            </a:r>
            <a:r>
              <a:rPr lang="en-US" i="1" dirty="0" smtClean="0"/>
              <a:t>Acts of the Apostles</a:t>
            </a:r>
            <a:r>
              <a:rPr lang="en-US" dirty="0" smtClean="0"/>
              <a:t> for 30 years was establishing churches all over Asia and Europe that were the exact same church.</a:t>
            </a:r>
          </a:p>
          <a:p>
            <a:endParaRPr lang="en-US" dirty="0"/>
          </a:p>
          <a:p>
            <a:r>
              <a:rPr lang="en-US" dirty="0" smtClean="0"/>
              <a:t>Why?</a:t>
            </a:r>
          </a:p>
          <a:p>
            <a:endParaRPr lang="en-US" dirty="0"/>
          </a:p>
          <a:p>
            <a:r>
              <a:rPr lang="en-US" dirty="0" smtClean="0"/>
              <a:t>They sowed only the gospel of Jesus Christ.</a:t>
            </a:r>
            <a:endParaRPr lang="en-US" dirty="0"/>
          </a:p>
        </p:txBody>
      </p:sp>
    </p:spTree>
    <p:extLst>
      <p:ext uri="{BB962C8B-B14F-4D97-AF65-F5344CB8AC3E}">
        <p14:creationId xmlns:p14="http://schemas.microsoft.com/office/powerpoint/2010/main" val="3595927661"/>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“Unto </a:t>
            </a:r>
            <a:r>
              <a:rPr lang="en-US" dirty="0"/>
              <a:t>Him be glory in the </a:t>
            </a:r>
            <a:r>
              <a:rPr lang="en-US" dirty="0" smtClean="0"/>
              <a:t>church.”</a:t>
            </a:r>
            <a:endParaRPr lang="en-US" dirty="0"/>
          </a:p>
        </p:txBody>
      </p:sp>
    </p:spTree>
    <p:extLst>
      <p:ext uri="{BB962C8B-B14F-4D97-AF65-F5344CB8AC3E}">
        <p14:creationId xmlns:p14="http://schemas.microsoft.com/office/powerpoint/2010/main" val="417992252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word “church” appears 115 times in the New Testament.</a:t>
            </a:r>
          </a:p>
          <a:p>
            <a:r>
              <a:rPr lang="en-US" dirty="0" smtClean="0"/>
              <a:t>It has a prominent place for Bible students.</a:t>
            </a:r>
          </a:p>
          <a:p>
            <a:r>
              <a:rPr lang="en-US" dirty="0" smtClean="0"/>
              <a:t>However, it was simply </a:t>
            </a:r>
            <a:r>
              <a:rPr lang="en-US" dirty="0" smtClean="0">
                <a:solidFill>
                  <a:srgbClr val="FF0000"/>
                </a:solidFill>
              </a:rPr>
              <a:t>a common word </a:t>
            </a:r>
            <a:r>
              <a:rPr lang="en-US" dirty="0" smtClean="0"/>
              <a:t>used in the First Century culture.</a:t>
            </a:r>
          </a:p>
          <a:p>
            <a:r>
              <a:rPr lang="en-US" dirty="0" smtClean="0"/>
              <a:t>Jesus takes this word and gives it a new spiritual and eternal use.</a:t>
            </a:r>
            <a:endParaRPr lang="en-US" dirty="0"/>
          </a:p>
        </p:txBody>
      </p:sp>
    </p:spTree>
    <p:extLst>
      <p:ext uri="{BB962C8B-B14F-4D97-AF65-F5344CB8AC3E}">
        <p14:creationId xmlns:p14="http://schemas.microsoft.com/office/powerpoint/2010/main" val="104728465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Common uses of “church”:</a:t>
            </a:r>
          </a:p>
          <a:p>
            <a:pPr lvl="1"/>
            <a:r>
              <a:rPr lang="en-US" dirty="0" smtClean="0"/>
              <a:t>Village councils</a:t>
            </a:r>
          </a:p>
          <a:p>
            <a:pPr lvl="1"/>
            <a:r>
              <a:rPr lang="en-US" dirty="0" smtClean="0"/>
              <a:t>Town meetings</a:t>
            </a:r>
          </a:p>
          <a:p>
            <a:pPr lvl="1"/>
            <a:r>
              <a:rPr lang="en-US" dirty="0" smtClean="0"/>
              <a:t>Miscellaneous assemblies</a:t>
            </a:r>
          </a:p>
          <a:p>
            <a:pPr lvl="1"/>
            <a:r>
              <a:rPr lang="en-US" dirty="0" smtClean="0"/>
              <a:t>Used 3 times in Ephesus  of a meeting when there was an uproar of citizens against Paul (Acts 19:32, 39, </a:t>
            </a:r>
            <a:r>
              <a:rPr lang="en-US" dirty="0"/>
              <a:t>4</a:t>
            </a:r>
            <a:r>
              <a:rPr lang="en-US" dirty="0" smtClean="0"/>
              <a:t>1).</a:t>
            </a:r>
          </a:p>
        </p:txBody>
      </p:sp>
    </p:spTree>
    <p:extLst>
      <p:ext uri="{BB962C8B-B14F-4D97-AF65-F5344CB8AC3E}">
        <p14:creationId xmlns:p14="http://schemas.microsoft.com/office/powerpoint/2010/main" val="85167390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“Church” means “</a:t>
            </a:r>
            <a:r>
              <a:rPr lang="en-US" dirty="0" smtClean="0">
                <a:solidFill>
                  <a:srgbClr val="FF0000"/>
                </a:solidFill>
              </a:rPr>
              <a:t>called out</a:t>
            </a:r>
            <a:r>
              <a:rPr lang="en-US" dirty="0" smtClean="0"/>
              <a:t>.”</a:t>
            </a:r>
          </a:p>
          <a:p>
            <a:r>
              <a:rPr lang="en-US" dirty="0" smtClean="0"/>
              <a:t>Two Greek words are combined.</a:t>
            </a:r>
          </a:p>
          <a:p>
            <a:pPr lvl="1"/>
            <a:r>
              <a:rPr lang="en-US" dirty="0" smtClean="0"/>
              <a:t>“called” – KALEO (</a:t>
            </a:r>
            <a:r>
              <a:rPr lang="en-US" dirty="0" smtClean="0">
                <a:latin typeface="Sgreek Fixed"/>
                <a:cs typeface="Sgreek Fixed"/>
              </a:rPr>
              <a:t>kale/w</a:t>
            </a:r>
            <a:r>
              <a:rPr lang="en-US" dirty="0" smtClean="0">
                <a:cs typeface="Arial"/>
              </a:rPr>
              <a:t>)</a:t>
            </a:r>
            <a:endParaRPr lang="en-US" dirty="0" smtClean="0"/>
          </a:p>
          <a:p>
            <a:pPr lvl="1"/>
            <a:r>
              <a:rPr lang="en-US" dirty="0" smtClean="0"/>
              <a:t>“out”– EK (</a:t>
            </a:r>
            <a:r>
              <a:rPr lang="en-US" dirty="0" smtClean="0">
                <a:latin typeface="Sgreek Fixed"/>
                <a:cs typeface="Sgreek Fixed"/>
              </a:rPr>
              <a:t>e/k</a:t>
            </a:r>
            <a:r>
              <a:rPr lang="en-US" dirty="0" smtClean="0">
                <a:cs typeface="Arial"/>
              </a:rPr>
              <a:t>)</a:t>
            </a:r>
            <a:endParaRPr lang="en-US" dirty="0" smtClean="0"/>
          </a:p>
          <a:p>
            <a:pPr lvl="1"/>
            <a:r>
              <a:rPr lang="en-US" dirty="0" smtClean="0"/>
              <a:t>Together – EKKLESIA (</a:t>
            </a:r>
            <a:r>
              <a:rPr lang="en-US" dirty="0" err="1" smtClean="0">
                <a:latin typeface="Sgreek Fixed"/>
                <a:cs typeface="Sgreek Fixed"/>
              </a:rPr>
              <a:t>ekklesi</a:t>
            </a:r>
            <a:r>
              <a:rPr lang="en-US" dirty="0" smtClean="0">
                <a:latin typeface="Sgreek Fixed"/>
                <a:cs typeface="Sgreek Fixed"/>
              </a:rPr>
              <a:t>/a</a:t>
            </a:r>
            <a:r>
              <a:rPr lang="en-US" dirty="0" smtClean="0"/>
              <a:t>).</a:t>
            </a:r>
          </a:p>
          <a:p>
            <a:pPr lvl="1"/>
            <a:endParaRPr lang="en-US" dirty="0" smtClean="0"/>
          </a:p>
          <a:p>
            <a:endParaRPr lang="en-US" dirty="0"/>
          </a:p>
        </p:txBody>
      </p:sp>
    </p:spTree>
    <p:extLst>
      <p:ext uri="{BB962C8B-B14F-4D97-AF65-F5344CB8AC3E}">
        <p14:creationId xmlns:p14="http://schemas.microsoft.com/office/powerpoint/2010/main" val="422854158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Jesus takes a common word, “church.” to mean something very special.   </a:t>
            </a:r>
          </a:p>
          <a:p>
            <a:endParaRPr lang="en-US" dirty="0"/>
          </a:p>
          <a:p>
            <a:r>
              <a:rPr lang="en-US" dirty="0" smtClean="0"/>
              <a:t>He did the same thing with “immersion” – </a:t>
            </a:r>
            <a:r>
              <a:rPr lang="en-US" i="1" dirty="0" err="1" smtClean="0"/>
              <a:t>baptizo</a:t>
            </a:r>
            <a:r>
              <a:rPr lang="en-US" i="1" dirty="0" smtClean="0"/>
              <a:t> </a:t>
            </a:r>
            <a:r>
              <a:rPr lang="en-US" dirty="0" smtClean="0"/>
              <a:t>(</a:t>
            </a:r>
            <a:r>
              <a:rPr lang="en-US" dirty="0" err="1" smtClean="0">
                <a:latin typeface="Sgreek Fixed"/>
                <a:cs typeface="Sgreek Fixed"/>
              </a:rPr>
              <a:t>bapti</a:t>
            </a:r>
            <a:r>
              <a:rPr lang="en-US" dirty="0" smtClean="0">
                <a:latin typeface="Sgreek Fixed"/>
                <a:cs typeface="Sgreek Fixed"/>
              </a:rPr>
              <a:t>/</a:t>
            </a:r>
            <a:r>
              <a:rPr lang="en-US" dirty="0" err="1" smtClean="0">
                <a:latin typeface="Sgreek Fixed"/>
                <a:cs typeface="Sgreek Fixed"/>
              </a:rPr>
              <a:t>zw</a:t>
            </a:r>
            <a:r>
              <a:rPr lang="en-US" dirty="0" smtClean="0">
                <a:cs typeface="Arial"/>
              </a:rPr>
              <a:t>)</a:t>
            </a:r>
            <a:r>
              <a:rPr lang="en-US" dirty="0" smtClean="0"/>
              <a:t> in the Greek.</a:t>
            </a:r>
          </a:p>
          <a:p>
            <a:pPr lvl="1"/>
            <a:endParaRPr lang="en-US" dirty="0" smtClean="0"/>
          </a:p>
          <a:p>
            <a:pPr lvl="1"/>
            <a:endParaRPr lang="en-US" dirty="0"/>
          </a:p>
        </p:txBody>
      </p:sp>
    </p:spTree>
    <p:extLst>
      <p:ext uri="{BB962C8B-B14F-4D97-AF65-F5344CB8AC3E}">
        <p14:creationId xmlns:p14="http://schemas.microsoft.com/office/powerpoint/2010/main" val="194109999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424</TotalTime>
  <Words>2367</Words>
  <Application>Microsoft Macintosh PowerPoint</Application>
  <PresentationFormat>On-screen Show (4:3)</PresentationFormat>
  <Paragraphs>185</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Default Theme</vt:lpstr>
      <vt:lpstr>LESSON 8  ACTS PICTURES THE CHURCH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8  ACTS PICTURES THE CHURCH</dc:title>
  <dc:creator>Royl</dc:creator>
  <cp:lastModifiedBy>Royl</cp:lastModifiedBy>
  <cp:revision>42</cp:revision>
  <dcterms:created xsi:type="dcterms:W3CDTF">2016-11-16T21:06:00Z</dcterms:created>
  <dcterms:modified xsi:type="dcterms:W3CDTF">2017-03-30T20:39:19Z</dcterms:modified>
</cp:coreProperties>
</file>