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81" r:id="rId5"/>
    <p:sldId id="282" r:id="rId6"/>
    <p:sldId id="259" r:id="rId7"/>
    <p:sldId id="283" r:id="rId8"/>
    <p:sldId id="284" r:id="rId9"/>
    <p:sldId id="285" r:id="rId10"/>
    <p:sldId id="260" r:id="rId11"/>
    <p:sldId id="261" r:id="rId12"/>
    <p:sldId id="262" r:id="rId13"/>
    <p:sldId id="286" r:id="rId14"/>
    <p:sldId id="287" r:id="rId15"/>
    <p:sldId id="307" r:id="rId16"/>
    <p:sldId id="263" r:id="rId17"/>
    <p:sldId id="289" r:id="rId18"/>
    <p:sldId id="288" r:id="rId19"/>
    <p:sldId id="290" r:id="rId20"/>
    <p:sldId id="291" r:id="rId21"/>
    <p:sldId id="292" r:id="rId22"/>
    <p:sldId id="293" r:id="rId23"/>
    <p:sldId id="264" r:id="rId24"/>
    <p:sldId id="265" r:id="rId25"/>
    <p:sldId id="310" r:id="rId26"/>
    <p:sldId id="311" r:id="rId27"/>
    <p:sldId id="312" r:id="rId28"/>
    <p:sldId id="313" r:id="rId29"/>
    <p:sldId id="266" r:id="rId30"/>
    <p:sldId id="294" r:id="rId31"/>
    <p:sldId id="295" r:id="rId32"/>
    <p:sldId id="267" r:id="rId33"/>
    <p:sldId id="297" r:id="rId34"/>
    <p:sldId id="269" r:id="rId35"/>
    <p:sldId id="308" r:id="rId36"/>
    <p:sldId id="278" r:id="rId37"/>
    <p:sldId id="279" r:id="rId38"/>
    <p:sldId id="270" r:id="rId39"/>
    <p:sldId id="268" r:id="rId40"/>
    <p:sldId id="301" r:id="rId41"/>
    <p:sldId id="276" r:id="rId42"/>
    <p:sldId id="302" r:id="rId43"/>
    <p:sldId id="303" r:id="rId44"/>
    <p:sldId id="304" r:id="rId45"/>
    <p:sldId id="305" r:id="rId46"/>
    <p:sldId id="306" r:id="rId47"/>
    <p:sldId id="271" r:id="rId48"/>
    <p:sldId id="272" r:id="rId49"/>
    <p:sldId id="273" r:id="rId50"/>
    <p:sldId id="275" r:id="rId51"/>
    <p:sldId id="274" r:id="rId52"/>
    <p:sldId id="280" r:id="rId53"/>
    <p:sldId id="298" r:id="rId54"/>
    <p:sldId id="299" r:id="rId55"/>
    <p:sldId id="300" r:id="rId56"/>
    <p:sldId id="309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4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6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8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3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2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0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0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7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4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72F18-0D09-EF42-A84C-EDF3449A25E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6331-6BA9-8F49-B224-EF4D37DD6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3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07F72F18-0D09-EF42-A84C-EDF3449A25EB}" type="datetimeFigureOut">
              <a:rPr lang="en-US" smtClean="0"/>
              <a:pPr/>
              <a:t>3/28/2017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6EFB6331-6BA9-8F49-B224-EF4D37DD6A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92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LESSON 7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ACTS RECORDS FAILURES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153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So, one cannot miss that Acts seems to be central to the entire Bible.</a:t>
            </a:r>
          </a:p>
          <a:p>
            <a:r>
              <a:rPr lang="en-US" dirty="0" smtClean="0"/>
              <a:t>It contains the core of events that changed the world.</a:t>
            </a:r>
          </a:p>
          <a:p>
            <a:r>
              <a:rPr lang="en-US" dirty="0" smtClean="0"/>
              <a:t>Without this book, one would be lost to see a connected story of redemption.</a:t>
            </a:r>
          </a:p>
          <a:p>
            <a:r>
              <a:rPr lang="en-US" dirty="0" smtClean="0"/>
              <a:t>Not any more important than the other 65, but surely a key to understanding.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670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Yet, the book is also a record of </a:t>
            </a:r>
            <a:r>
              <a:rPr lang="en-US" dirty="0" smtClean="0">
                <a:solidFill>
                  <a:srgbClr val="FF0000"/>
                </a:solidFill>
              </a:rPr>
              <a:t>failures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rejoices in the great successes.</a:t>
            </a:r>
          </a:p>
          <a:p>
            <a:r>
              <a:rPr lang="en-US" dirty="0" smtClean="0"/>
              <a:t>However, upon close scrutiny, one will find many failures.</a:t>
            </a:r>
          </a:p>
          <a:p>
            <a:r>
              <a:rPr lang="en-US" dirty="0" smtClean="0"/>
              <a:t>Acts tells it like it is: some persons listened and accepted, some persons listened and rejected.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321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3,000 persons were baptized in Acts 2, but there were nearly </a:t>
            </a:r>
            <a:r>
              <a:rPr lang="en-US" dirty="0" smtClean="0">
                <a:solidFill>
                  <a:srgbClr val="FF0000"/>
                </a:solidFill>
              </a:rPr>
              <a:t>2 million people </a:t>
            </a:r>
            <a:r>
              <a:rPr lang="en-US" dirty="0" smtClean="0"/>
              <a:t>who heard the message.</a:t>
            </a:r>
          </a:p>
        </p:txBody>
      </p:sp>
    </p:spTree>
    <p:extLst>
      <p:ext uri="{BB962C8B-B14F-4D97-AF65-F5344CB8AC3E}">
        <p14:creationId xmlns:p14="http://schemas.microsoft.com/office/powerpoint/2010/main" val="1609430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“They </a:t>
            </a:r>
            <a:r>
              <a:rPr lang="en-US" dirty="0"/>
              <a:t>then that received his word were baptized: and there were added unto them in that day about three thousand </a:t>
            </a:r>
            <a:r>
              <a:rPr lang="en-US" dirty="0" smtClean="0"/>
              <a:t>souls” (Acts 2:41).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741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about those who heard but did not “receive the word” (Acts 2:41)?</a:t>
            </a:r>
          </a:p>
          <a:p>
            <a:r>
              <a:rPr lang="en-US" dirty="0"/>
              <a:t>Multiplied thousands of failures are implied on that Pentecost day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Visitors were in Jerusalem for Passover and Pentecost from all over the East.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491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“Parthians </a:t>
            </a:r>
            <a:r>
              <a:rPr lang="en-US" dirty="0"/>
              <a:t>and Medes and </a:t>
            </a:r>
            <a:r>
              <a:rPr lang="en-US" dirty="0" err="1"/>
              <a:t>Elamites</a:t>
            </a:r>
            <a:r>
              <a:rPr lang="en-US" dirty="0"/>
              <a:t>, and the dwellers in Mesopotamia, in Judaea and Cappadocia, in Pontus and Asia, 10 in Phrygia and </a:t>
            </a:r>
            <a:r>
              <a:rPr lang="en-US" dirty="0" err="1"/>
              <a:t>Pamphylia</a:t>
            </a:r>
            <a:r>
              <a:rPr lang="en-US" dirty="0"/>
              <a:t>, in Egypt and the parts of Libya about Cyrene, and sojourners from Rome, both Jews and proselytes, 11 Cretans and Arabians</a:t>
            </a:r>
            <a:r>
              <a:rPr lang="en-US" dirty="0" smtClean="0"/>
              <a:t>,”</a:t>
            </a:r>
          </a:p>
          <a:p>
            <a:r>
              <a:rPr lang="en-US" dirty="0" smtClean="0"/>
              <a:t>(Acts 2:9-11).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005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stoned Stephen (Acts 7:54-60)?</a:t>
            </a:r>
          </a:p>
          <a:p>
            <a:endParaRPr lang="en-US" dirty="0"/>
          </a:p>
          <a:p>
            <a:r>
              <a:rPr lang="en-US" dirty="0" smtClean="0"/>
              <a:t>‘Now </a:t>
            </a:r>
            <a:r>
              <a:rPr lang="en-US" dirty="0"/>
              <a:t>when they heard these things, they were cut to the heart, and they gnashed on him with their </a:t>
            </a:r>
            <a:r>
              <a:rPr lang="en-US" dirty="0" smtClean="0"/>
              <a:t>teeth…and </a:t>
            </a:r>
            <a:r>
              <a:rPr lang="en-US" dirty="0"/>
              <a:t>they cast him out of the city, and stoned him: and the witnesses laid down their garments at the feet of a young man named </a:t>
            </a:r>
            <a:r>
              <a:rPr lang="en-US" dirty="0" smtClean="0"/>
              <a:t>Saul.”</a:t>
            </a:r>
          </a:p>
        </p:txBody>
      </p:sp>
    </p:spTree>
    <p:extLst>
      <p:ext uri="{BB962C8B-B14F-4D97-AF65-F5344CB8AC3E}">
        <p14:creationId xmlns:p14="http://schemas.microsoft.com/office/powerpoint/2010/main" val="123733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scattered the disciples (Acts 8:4)?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3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“And </a:t>
            </a:r>
            <a:r>
              <a:rPr lang="en-US" dirty="0"/>
              <a:t>Saul was consenting unto his death. And there arose on that day a great persecution against the church which was in Jerusalem; and they were all scattered abroad throughout the regions of Judaea and Samaria, except the </a:t>
            </a:r>
            <a:r>
              <a:rPr lang="en-US" dirty="0" smtClean="0"/>
              <a:t>apostles… </a:t>
            </a:r>
            <a:r>
              <a:rPr lang="en-US" dirty="0"/>
              <a:t>They therefore that were scattered abroad, went about preaching the </a:t>
            </a:r>
            <a:r>
              <a:rPr lang="en-US" dirty="0" smtClean="0"/>
              <a:t>word” (Acts 8:1-4).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76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tried to kill Saul in Damascus (Acts 9:23-25)?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545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Acts of the Apostles is known for the stories of conversion, success, growth, and evangelistic zeal.</a:t>
            </a:r>
          </a:p>
          <a:p>
            <a:r>
              <a:rPr lang="en-US" dirty="0" smtClean="0"/>
              <a:t>If one wants to know how to respond to Jesus, this is the book.</a:t>
            </a:r>
          </a:p>
          <a:p>
            <a:r>
              <a:rPr lang="en-US" dirty="0" smtClean="0"/>
              <a:t>Great stories of conversion with many details are to be found.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72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“And </a:t>
            </a:r>
            <a:r>
              <a:rPr lang="en-US" dirty="0"/>
              <a:t>when many days were fulfilled, the Jews took counsel together to kill him: 24 but their plot became known to Saul. And they watched the gates also day and night that they might kill him: 25 but his disciples took him by night, and let him down through the wall, lowering him in a </a:t>
            </a:r>
            <a:r>
              <a:rPr lang="en-US" dirty="0" smtClean="0"/>
              <a:t>basket” (Acts 9:23-25).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69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wanted to kill Saul in Jerusalem (Acts 9:29-30)?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471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“And </a:t>
            </a:r>
            <a:r>
              <a:rPr lang="en-US" dirty="0"/>
              <a:t>he was with them going in and going out at Jerusalem, 29 preaching boldly in the name of the Lord: and he </a:t>
            </a:r>
            <a:r>
              <a:rPr lang="en-US" dirty="0" err="1"/>
              <a:t>spake</a:t>
            </a:r>
            <a:r>
              <a:rPr lang="en-US" dirty="0"/>
              <a:t> and disputed against the Grecian Jews; but they were seeking to kill him 30 And when the brethren knew it, they brought him down to Caesarea, and sent him forth to </a:t>
            </a:r>
            <a:r>
              <a:rPr lang="en-US" dirty="0" smtClean="0"/>
              <a:t>Tarsus” (Acts 9:28-30).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278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in Corinth, what happened?</a:t>
            </a:r>
          </a:p>
          <a:p>
            <a:endParaRPr lang="en-US" dirty="0" smtClean="0"/>
          </a:p>
          <a:p>
            <a:r>
              <a:rPr lang="en-US" dirty="0" smtClean="0"/>
              <a:t>“And </a:t>
            </a:r>
            <a:r>
              <a:rPr lang="en-US" dirty="0" err="1"/>
              <a:t>Crispus</a:t>
            </a:r>
            <a:r>
              <a:rPr lang="en-US" dirty="0"/>
              <a:t>, the ruler of the synagogue, believed in the Lord with all his house; and many of the Corinthians hearing believed, and were </a:t>
            </a:r>
            <a:r>
              <a:rPr lang="en-US" dirty="0" smtClean="0"/>
              <a:t>baptized” (Acts 18:8).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602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those who were among the “many…who heard” but were not baptized?</a:t>
            </a:r>
          </a:p>
          <a:p>
            <a:r>
              <a:rPr lang="en-US" dirty="0" smtClean="0"/>
              <a:t>In a city of </a:t>
            </a:r>
            <a:r>
              <a:rPr lang="en-US" dirty="0" smtClean="0">
                <a:solidFill>
                  <a:srgbClr val="FF0000"/>
                </a:solidFill>
              </a:rPr>
              <a:t>over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250,000</a:t>
            </a:r>
            <a:r>
              <a:rPr lang="en-US" dirty="0" smtClean="0"/>
              <a:t> where he had taught extensively (a year and a half, Acts 18:11), how many heard about Jesus but rejected him?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034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was “almost persuaded” to be a Christian?</a:t>
            </a:r>
          </a:p>
          <a:p>
            <a:endParaRPr lang="en-US" dirty="0"/>
          </a:p>
          <a:p>
            <a:r>
              <a:rPr lang="en-US" dirty="0" smtClean="0"/>
              <a:t>Who came with him but Bernice, his sister, who was his consort.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118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“King Agrippa, </a:t>
            </a:r>
            <a:r>
              <a:rPr lang="en-US" dirty="0" err="1" smtClean="0"/>
              <a:t>believest</a:t>
            </a:r>
            <a:r>
              <a:rPr lang="en-US" dirty="0" smtClean="0"/>
              <a:t> thou the prophets?  I know that thou </a:t>
            </a:r>
            <a:r>
              <a:rPr lang="en-US" dirty="0" err="1" smtClean="0"/>
              <a:t>believest</a:t>
            </a:r>
            <a:r>
              <a:rPr lang="en-US" dirty="0" smtClean="0"/>
              <a:t>.  Then Agrippa said unto Paul, Almost thou </a:t>
            </a:r>
            <a:r>
              <a:rPr lang="en-US" dirty="0" err="1" smtClean="0"/>
              <a:t>persuadest</a:t>
            </a:r>
            <a:r>
              <a:rPr lang="en-US" dirty="0" smtClean="0"/>
              <a:t> me to be a Christian” (Acts 26:27-28 KJV).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495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“King Agrippa, </a:t>
            </a:r>
            <a:r>
              <a:rPr lang="en-US" dirty="0" err="1"/>
              <a:t>believest</a:t>
            </a:r>
            <a:r>
              <a:rPr lang="en-US" dirty="0"/>
              <a:t> thou the prophets? I know that thou </a:t>
            </a:r>
            <a:r>
              <a:rPr lang="en-US" dirty="0" err="1"/>
              <a:t>believest</a:t>
            </a:r>
            <a:r>
              <a:rPr lang="en-US" dirty="0"/>
              <a:t>. 28 And Agrippa said unto Paul, With but little persuasion thou </a:t>
            </a:r>
            <a:r>
              <a:rPr lang="en-US" dirty="0" err="1"/>
              <a:t>wouldest</a:t>
            </a:r>
            <a:r>
              <a:rPr lang="en-US" dirty="0"/>
              <a:t> fain make me a Christian” (Acts 26:27-</a:t>
            </a:r>
            <a:r>
              <a:rPr lang="en-US" dirty="0" smtClean="0"/>
              <a:t>28 ASV).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971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“in a little me thou </a:t>
            </a:r>
            <a:r>
              <a:rPr lang="en-US" dirty="0" err="1" smtClean="0"/>
              <a:t>persuadest</a:t>
            </a:r>
            <a:r>
              <a:rPr lang="en-US" dirty="0" smtClean="0"/>
              <a:t> a Christian to make(act)” – Literal Greek Text.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673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the case of Felix (Acts 24:24-27).</a:t>
            </a:r>
          </a:p>
          <a:p>
            <a:pPr lvl="1"/>
            <a:r>
              <a:rPr lang="en-US" dirty="0" smtClean="0"/>
              <a:t>Governor of Palestine</a:t>
            </a:r>
          </a:p>
          <a:p>
            <a:pPr lvl="1"/>
            <a:r>
              <a:rPr lang="en-US" dirty="0" smtClean="0"/>
              <a:t>Had a wretched history of climbing to success.</a:t>
            </a:r>
          </a:p>
          <a:p>
            <a:pPr lvl="1"/>
            <a:r>
              <a:rPr lang="en-US" dirty="0" smtClean="0"/>
              <a:t>Born a slave, rose to political favor.</a:t>
            </a:r>
          </a:p>
          <a:p>
            <a:pPr lvl="1"/>
            <a:r>
              <a:rPr lang="en-US" dirty="0" smtClean="0"/>
              <a:t>Killed Jonathan the High Priest.</a:t>
            </a:r>
          </a:p>
          <a:p>
            <a:pPr lvl="1"/>
            <a:r>
              <a:rPr lang="en-US" dirty="0" smtClean="0"/>
              <a:t>Involved in the slaughter of 400 other priests.</a:t>
            </a:r>
          </a:p>
        </p:txBody>
      </p:sp>
    </p:spTree>
    <p:extLst>
      <p:ext uri="{BB962C8B-B14F-4D97-AF65-F5344CB8AC3E}">
        <p14:creationId xmlns:p14="http://schemas.microsoft.com/office/powerpoint/2010/main" val="57703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many promises during Old Testament times can be seen fulfilled in Acts.</a:t>
            </a:r>
          </a:p>
          <a:p>
            <a:r>
              <a:rPr lang="en-US" dirty="0" smtClean="0"/>
              <a:t>Even the four Gospels kept pointing to some future events promised.</a:t>
            </a:r>
          </a:p>
          <a:p>
            <a:r>
              <a:rPr lang="en-US" dirty="0" smtClean="0"/>
              <a:t>Jesus spoke of a kingdom, a church, and asked them to tarry in Jerusalem as something was soon to happen.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09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“Roman procurator or governor of Judea, a freedman of Emperor Claudius…ruled ruthlessly, used the murdering </a:t>
            </a:r>
            <a:r>
              <a:rPr lang="en-US" dirty="0" err="1" smtClean="0"/>
              <a:t>Sicarii</a:t>
            </a:r>
            <a:r>
              <a:rPr lang="en-US" dirty="0" smtClean="0"/>
              <a:t> [dagger men], e. g., in the murder of Jonathan the high priest.   Paul appeared before him and was kept for ransom two years…”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678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“…His wife was Drusilla, daughter of Agrippa I, the former wife of </a:t>
            </a:r>
            <a:r>
              <a:rPr lang="en-US" dirty="0" err="1" smtClean="0"/>
              <a:t>Azizus</a:t>
            </a:r>
            <a:r>
              <a:rPr lang="en-US" dirty="0" smtClean="0"/>
              <a:t>, king of </a:t>
            </a:r>
            <a:r>
              <a:rPr lang="en-US" dirty="0" err="1" smtClean="0"/>
              <a:t>Emesa</a:t>
            </a:r>
            <a:r>
              <a:rPr lang="en-US" dirty="0" smtClean="0"/>
              <a:t>” (</a:t>
            </a:r>
            <a:r>
              <a:rPr lang="en-US" i="1" dirty="0" smtClean="0"/>
              <a:t>The New Smith’s Bible Dictionary</a:t>
            </a:r>
            <a:r>
              <a:rPr lang="en-US" dirty="0" smtClean="0"/>
              <a:t>, p. 108).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668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3200" dirty="0"/>
              <a:t>Stole the wife of the King of </a:t>
            </a:r>
            <a:r>
              <a:rPr lang="en-US" sz="3200" dirty="0" err="1"/>
              <a:t>Emesa</a:t>
            </a:r>
            <a:r>
              <a:rPr lang="en-US" sz="3200" dirty="0"/>
              <a:t>.</a:t>
            </a:r>
          </a:p>
          <a:p>
            <a:pPr lvl="1"/>
            <a:r>
              <a:rPr lang="en-US" sz="3200" dirty="0"/>
              <a:t>Drusilla’s history and lineage </a:t>
            </a:r>
            <a:r>
              <a:rPr lang="en-US" sz="3200" dirty="0" smtClean="0"/>
              <a:t>were </a:t>
            </a:r>
            <a:r>
              <a:rPr lang="en-US" sz="3200" dirty="0"/>
              <a:t>equally heinous.</a:t>
            </a:r>
          </a:p>
          <a:p>
            <a:pPr lvl="1"/>
            <a:r>
              <a:rPr lang="en-US" sz="3200" dirty="0" smtClean="0"/>
              <a:t>Deserted her husband and children.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513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n-US" sz="3200" dirty="0"/>
              <a:t>Felix and Drusilla his wife gave Paul a special </a:t>
            </a:r>
            <a:r>
              <a:rPr lang="en-US" sz="3200" dirty="0" smtClean="0"/>
              <a:t>audience.</a:t>
            </a:r>
          </a:p>
          <a:p>
            <a:endParaRPr lang="en-US" dirty="0"/>
          </a:p>
          <a:p>
            <a:pPr marL="342900" lvl="1" indent="-342900">
              <a:buFont typeface="Arial"/>
              <a:buChar char="•"/>
            </a:pPr>
            <a:r>
              <a:rPr lang="en-US" sz="3200" dirty="0" smtClean="0"/>
              <a:t>“But </a:t>
            </a:r>
            <a:r>
              <a:rPr lang="en-US" sz="3200" dirty="0"/>
              <a:t>after certain days, Felix came with Drusilla, his wife, who was a Jewess, and sent for Paul, and heard him concerning the faith in Christ </a:t>
            </a:r>
            <a:r>
              <a:rPr lang="en-US" sz="3200" dirty="0" smtClean="0"/>
              <a:t>Jesus”  (Acts </a:t>
            </a:r>
            <a:r>
              <a:rPr lang="en-US" sz="3200" dirty="0"/>
              <a:t>24:24)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59264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Paul’s opportunity.</a:t>
            </a:r>
          </a:p>
          <a:p>
            <a:r>
              <a:rPr lang="en-US" dirty="0" smtClean="0"/>
              <a:t>Two of the most wicked persons alive.</a:t>
            </a:r>
          </a:p>
          <a:p>
            <a:r>
              <a:rPr lang="en-US" dirty="0" smtClean="0"/>
              <a:t>Now he was to stand before them, possibly under judgment of death.</a:t>
            </a:r>
          </a:p>
        </p:txBody>
      </p:sp>
    </p:spTree>
    <p:extLst>
      <p:ext uri="{BB962C8B-B14F-4D97-AF65-F5344CB8AC3E}">
        <p14:creationId xmlns:p14="http://schemas.microsoft.com/office/powerpoint/2010/main" val="2623794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</a:t>
            </a:r>
            <a:r>
              <a:rPr lang="en-US" dirty="0"/>
              <a:t>, of whom it was said that he “exercised the power of a king with the mind of a slave” (Tacitus, </a:t>
            </a:r>
            <a:r>
              <a:rPr lang="en-US" i="1" dirty="0"/>
              <a:t>Annals</a:t>
            </a:r>
            <a:r>
              <a:rPr lang="en-US" dirty="0"/>
              <a:t> XII, 54, </a:t>
            </a:r>
            <a:r>
              <a:rPr lang="en-US" i="1" dirty="0" err="1"/>
              <a:t>Ungers</a:t>
            </a:r>
            <a:r>
              <a:rPr lang="en-US" i="1" dirty="0"/>
              <a:t> Bible Handbook</a:t>
            </a:r>
            <a:r>
              <a:rPr lang="en-US" dirty="0"/>
              <a:t>, p. 598</a:t>
            </a:r>
            <a:r>
              <a:rPr lang="en-US" dirty="0" smtClean="0"/>
              <a:t>)…</a:t>
            </a:r>
          </a:p>
          <a:p>
            <a:r>
              <a:rPr lang="en-US" dirty="0" smtClean="0"/>
              <a:t>…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her</a:t>
            </a:r>
            <a:r>
              <a:rPr lang="en-US" dirty="0"/>
              <a:t>, of whom it was </a:t>
            </a:r>
            <a:r>
              <a:rPr lang="en-US" dirty="0" smtClean="0"/>
              <a:t>known that she was from the </a:t>
            </a:r>
            <a:r>
              <a:rPr lang="en-US" dirty="0"/>
              <a:t>background of the </a:t>
            </a:r>
            <a:r>
              <a:rPr lang="en-US" dirty="0" err="1"/>
              <a:t>Herodian</a:t>
            </a:r>
            <a:r>
              <a:rPr lang="en-US" dirty="0"/>
              <a:t> family.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845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“But </a:t>
            </a:r>
            <a:r>
              <a:rPr lang="en-US" dirty="0"/>
              <a:t>after certain days, Felix came with Drusilla, his wife, who was a Jewess, and sent for Paul, and heard him concerning the faith in Christ Jesus. 25 And as he reasoned of righteousness, and self-control, and the judgment to come, </a:t>
            </a:r>
            <a:r>
              <a:rPr lang="en-US" dirty="0" smtClean="0"/>
              <a:t>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“…Felix </a:t>
            </a:r>
            <a:r>
              <a:rPr lang="en-US" dirty="0"/>
              <a:t>was terrified, and answered, Go thy way for this time; and when I have a convenient season, I will call thee unto </a:t>
            </a:r>
            <a:r>
              <a:rPr lang="en-US" dirty="0" smtClean="0"/>
              <a:t>me” (Acts 24-24-25).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30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Paul spoke of </a:t>
            </a:r>
            <a:r>
              <a:rPr lang="en-US" dirty="0" smtClean="0">
                <a:solidFill>
                  <a:srgbClr val="FF0000"/>
                </a:solidFill>
              </a:rPr>
              <a:t>righteousness </a:t>
            </a:r>
            <a:r>
              <a:rPr lang="en-US" dirty="0" smtClean="0"/>
              <a:t>to two of the most unrighteous persons one could imagine.</a:t>
            </a:r>
          </a:p>
          <a:p>
            <a:r>
              <a:rPr lang="en-US" dirty="0" smtClean="0"/>
              <a:t>He spoke of </a:t>
            </a:r>
            <a:r>
              <a:rPr lang="en-US" dirty="0" smtClean="0">
                <a:solidFill>
                  <a:srgbClr val="FF0000"/>
                </a:solidFill>
              </a:rPr>
              <a:t>self-control </a:t>
            </a:r>
            <a:r>
              <a:rPr lang="en-US" dirty="0" smtClean="0"/>
              <a:t>to two persons whose greed and rapaciousness abounded. </a:t>
            </a:r>
          </a:p>
          <a:p>
            <a:r>
              <a:rPr lang="en-US" dirty="0" smtClean="0"/>
              <a:t>Not dodging, Paul spoke to them of </a:t>
            </a:r>
            <a:r>
              <a:rPr lang="en-US" dirty="0" smtClean="0">
                <a:solidFill>
                  <a:srgbClr val="FF0000"/>
                </a:solidFill>
              </a:rPr>
              <a:t>judgment to come </a:t>
            </a:r>
            <a:r>
              <a:rPr lang="en-US" dirty="0" smtClean="0"/>
              <a:t>and where they were headed.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070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was Felix’s attitude?</a:t>
            </a:r>
          </a:p>
          <a:p>
            <a:endParaRPr lang="en-US" dirty="0"/>
          </a:p>
          <a:p>
            <a:r>
              <a:rPr lang="en-US" dirty="0" smtClean="0"/>
              <a:t>He rejected Jesus, though terrified (v. 25).</a:t>
            </a:r>
          </a:p>
          <a:p>
            <a:r>
              <a:rPr lang="en-US" dirty="0" smtClean="0"/>
              <a:t>He excused himself looking for a more convenient season (v. 25).</a:t>
            </a:r>
          </a:p>
          <a:p>
            <a:r>
              <a:rPr lang="en-US" dirty="0" smtClean="0"/>
              <a:t>He wanted money from Paul (v. 26).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441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“and </a:t>
            </a:r>
            <a:r>
              <a:rPr lang="en-US" dirty="0"/>
              <a:t>he said unto them, Thus it is written, that the Christ should suffer, and rise again from the dead the third day; 47 and that repentance and remission of sins should be preached in his name unto all the nations, beginning from </a:t>
            </a:r>
            <a:r>
              <a:rPr lang="en-US" dirty="0" smtClean="0"/>
              <a:t>Jerusalem…”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33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“He </a:t>
            </a:r>
            <a:r>
              <a:rPr lang="en-US" dirty="0"/>
              <a:t>hoped withal that money would be given him of Paul: wherefore also he sent for him the oftener, and communed with him. 27 But when two years were fulfilled, Felix was succeeded by </a:t>
            </a:r>
            <a:r>
              <a:rPr lang="en-US" dirty="0" err="1"/>
              <a:t>Porcius</a:t>
            </a:r>
            <a:r>
              <a:rPr lang="en-US" dirty="0"/>
              <a:t> Festus; and desiring to gain favor with the Jews, Felix left Paul in </a:t>
            </a:r>
            <a:r>
              <a:rPr lang="en-US" dirty="0" smtClean="0"/>
              <a:t>bonds” (Acts 24:26-27).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52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was Drusilla’s attitude?</a:t>
            </a:r>
          </a:p>
          <a:p>
            <a:endParaRPr lang="en-US" dirty="0"/>
          </a:p>
          <a:p>
            <a:r>
              <a:rPr lang="en-US" dirty="0" smtClean="0"/>
              <a:t>Just who was this wife?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767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“Drusilla </a:t>
            </a:r>
            <a:r>
              <a:rPr lang="en-US" dirty="0"/>
              <a:t>was a sensuously beautiful person, one of the ten descendants of Herod the Great whose names appear in the New Testament, and, like all the Herod's, possessed of a character marked by selfishness and </a:t>
            </a:r>
            <a:r>
              <a:rPr lang="en-US" dirty="0" smtClean="0"/>
              <a:t>profligacy…”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742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“… </a:t>
            </a:r>
            <a:r>
              <a:rPr lang="en-US" dirty="0"/>
              <a:t>She was the youngest daughter of Herod Agrippa I; and at this time (57 or 58 A.D.), she was not yet twenty years old. Her brother Agrippa II gave her in marriage to the king of </a:t>
            </a:r>
            <a:r>
              <a:rPr lang="en-US" dirty="0" err="1"/>
              <a:t>Emesa</a:t>
            </a:r>
            <a:r>
              <a:rPr lang="en-US" dirty="0"/>
              <a:t> when she was only fourteen or fifteen years of </a:t>
            </a:r>
            <a:r>
              <a:rPr lang="en-US" dirty="0" smtClean="0"/>
              <a:t>age…”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552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“…The </a:t>
            </a:r>
            <a:r>
              <a:rPr lang="en-US" dirty="0"/>
              <a:t>young queen was only sixteen when Felix, with the help of </a:t>
            </a:r>
            <a:r>
              <a:rPr lang="en-US" dirty="0" err="1"/>
              <a:t>Atomos</a:t>
            </a:r>
            <a:r>
              <a:rPr lang="en-US" dirty="0"/>
              <a:t>, a Cypriot magician, persuaded her to leave her husband and marry him. She was Felix's third wife, and they had a son named Agrippa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After the recall of Felix, Drusilla and her only son by him perished in the eruption of Vesuvius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She was one of three royal wives taken by </a:t>
            </a:r>
            <a:r>
              <a:rPr lang="en-US" dirty="0" smtClean="0"/>
              <a:t>Felix…”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463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smtClean="0"/>
              <a:t>“…According </a:t>
            </a:r>
            <a:r>
              <a:rPr lang="en-US" dirty="0"/>
              <a:t>to the unanimous testimony of the ancients, she was a woman of spectacular </a:t>
            </a:r>
            <a:r>
              <a:rPr lang="en-US" dirty="0" smtClean="0"/>
              <a:t>beauty.  Luke's </a:t>
            </a:r>
            <a:r>
              <a:rPr lang="en-US" dirty="0"/>
              <a:t>mention of the fact that "she was a Jewess" probably indicates Drusilla as the source, or one of the sources, of Felix's decision to retain Paul in </a:t>
            </a:r>
            <a:r>
              <a:rPr lang="en-US" dirty="0" smtClean="0"/>
              <a:t>custody” (</a:t>
            </a:r>
            <a:r>
              <a:rPr lang="en-US" i="1" dirty="0" smtClean="0"/>
              <a:t>Coffman’s Commentary on the Bible).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428417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wonders just what </a:t>
            </a:r>
            <a:r>
              <a:rPr lang="en-US" dirty="0"/>
              <a:t>kind of heart did she have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/>
              <a:t>Luke says nothing of her response.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137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hear sermons like this today?</a:t>
            </a:r>
          </a:p>
          <a:p>
            <a:r>
              <a:rPr lang="en-US" dirty="0" smtClean="0"/>
              <a:t>Do our preachers preach to our sins?</a:t>
            </a:r>
          </a:p>
          <a:p>
            <a:r>
              <a:rPr lang="en-US" dirty="0" smtClean="0"/>
              <a:t>Where is a preacher who would stand in </a:t>
            </a:r>
            <a:r>
              <a:rPr lang="en-US" dirty="0" err="1" smtClean="0"/>
              <a:t>jeapordy</a:t>
            </a:r>
            <a:r>
              <a:rPr lang="en-US" dirty="0" smtClean="0"/>
              <a:t> of his life and tell folks they are going to be lost in hell?</a:t>
            </a:r>
          </a:p>
          <a:p>
            <a:r>
              <a:rPr lang="en-US" dirty="0" smtClean="0"/>
              <a:t>Can a gospel preacher preach the truth without warning sinners of hell?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4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a </a:t>
            </a:r>
            <a:r>
              <a:rPr lang="en-US" dirty="0" smtClean="0">
                <a:solidFill>
                  <a:srgbClr val="FF0000"/>
                </a:solidFill>
              </a:rPr>
              <a:t>convenient time </a:t>
            </a:r>
            <a:r>
              <a:rPr lang="en-US" dirty="0" smtClean="0"/>
              <a:t>ever come to repent and ask forgiveness?</a:t>
            </a:r>
          </a:p>
          <a:p>
            <a:r>
              <a:rPr lang="en-US" dirty="0" smtClean="0"/>
              <a:t>Was Felix going back to the King of </a:t>
            </a:r>
            <a:r>
              <a:rPr lang="en-US" dirty="0" err="1" smtClean="0"/>
              <a:t>Emesa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dirty="0" smtClean="0"/>
              <a:t>nd </a:t>
            </a:r>
            <a:r>
              <a:rPr lang="en-US" dirty="0" smtClean="0">
                <a:solidFill>
                  <a:srgbClr val="FF0000"/>
                </a:solidFill>
              </a:rPr>
              <a:t>apologize</a:t>
            </a:r>
            <a:r>
              <a:rPr lang="en-US" dirty="0" smtClean="0"/>
              <a:t> for stealing his wife?</a:t>
            </a:r>
          </a:p>
          <a:p>
            <a:r>
              <a:rPr lang="en-US" dirty="0" smtClean="0"/>
              <a:t>Was he going to the Jewish leaders and </a:t>
            </a:r>
            <a:r>
              <a:rPr lang="en-US" dirty="0" smtClean="0">
                <a:solidFill>
                  <a:srgbClr val="FF0000"/>
                </a:solidFill>
              </a:rPr>
              <a:t>ask for forgiveness </a:t>
            </a:r>
            <a:r>
              <a:rPr lang="en-US" dirty="0" smtClean="0"/>
              <a:t>for being involved in the murder of their priests?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9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</a:t>
            </a:r>
            <a:r>
              <a:rPr lang="en-US" dirty="0" smtClean="0">
                <a:solidFill>
                  <a:srgbClr val="FF0000"/>
                </a:solidFill>
              </a:rPr>
              <a:t>never convenient to repent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is a time of sorrow, regret, shame, embarrassment, and pain.</a:t>
            </a:r>
          </a:p>
          <a:p>
            <a:r>
              <a:rPr lang="en-US" dirty="0" smtClean="0"/>
              <a:t>History never records Felix’s obedience.</a:t>
            </a:r>
          </a:p>
          <a:p>
            <a:r>
              <a:rPr lang="en-US" dirty="0" smtClean="0"/>
              <a:t>His name goes down in history as a failure, </a:t>
            </a:r>
            <a:r>
              <a:rPr lang="en-US" dirty="0" err="1" smtClean="0"/>
              <a:t>rejector</a:t>
            </a:r>
            <a:r>
              <a:rPr lang="en-US" dirty="0" smtClean="0"/>
              <a:t>, and compromiser.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617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“…Ye </a:t>
            </a:r>
            <a:r>
              <a:rPr lang="en-US" dirty="0"/>
              <a:t>are witnesses of these things. 49 And behold, I send forth the promise of my Father upon you: but tarry ye in the city, until ye be clothed with power from on </a:t>
            </a:r>
            <a:r>
              <a:rPr lang="en-US" dirty="0" smtClean="0"/>
              <a:t>high” (Luke 24:44-49).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025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Acts of the Apostles is a record of great success.</a:t>
            </a:r>
          </a:p>
          <a:p>
            <a:r>
              <a:rPr lang="en-US" dirty="0" smtClean="0"/>
              <a:t>The church is begun.</a:t>
            </a:r>
          </a:p>
          <a:p>
            <a:r>
              <a:rPr lang="en-US" dirty="0" smtClean="0"/>
              <a:t>The gospel spreads throughout the world.</a:t>
            </a:r>
          </a:p>
          <a:p>
            <a:r>
              <a:rPr lang="en-US" dirty="0" smtClean="0"/>
              <a:t>Yet, many rejected the Good News.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78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06057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 </a:t>
            </a:r>
            <a:r>
              <a:rPr lang="en-US" dirty="0"/>
              <a:t>For the wages of sin is death, but the free gift of God is eternal life in Christ Jesus our </a:t>
            </a:r>
            <a:r>
              <a:rPr lang="en-US" dirty="0" smtClean="0"/>
              <a:t>Lord” (Romans 6:23).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406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“Behold</a:t>
            </a:r>
            <a:r>
              <a:rPr lang="en-US" dirty="0"/>
              <a:t>, I stand at the door and knock: if any man hear my voice and open the door, I will come in to him, and will sup with him, and he with me. 21 He that </a:t>
            </a:r>
            <a:r>
              <a:rPr lang="en-US" dirty="0" err="1"/>
              <a:t>overcometh</a:t>
            </a:r>
            <a:r>
              <a:rPr lang="en-US" dirty="0"/>
              <a:t>, I will give to him to sit down with me in my throne, as I also overcame, and sat down with my Father in his throne. 22 He that hath an ear, let him hear what the Spirit </a:t>
            </a:r>
            <a:r>
              <a:rPr lang="en-US" dirty="0" err="1"/>
              <a:t>saith</a:t>
            </a:r>
            <a:r>
              <a:rPr lang="en-US" dirty="0"/>
              <a:t> to the </a:t>
            </a:r>
            <a:r>
              <a:rPr lang="en-US" dirty="0" smtClean="0"/>
              <a:t>churches” (Rev. </a:t>
            </a:r>
            <a:r>
              <a:rPr lang="en-US" smtClean="0"/>
              <a:t>3:20-22).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989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“and </a:t>
            </a:r>
            <a:r>
              <a:rPr lang="en-US" dirty="0"/>
              <a:t>to you that are afflicted rest with us, at the revelation of the Lord Jesus from heaven with the angels of his power in flaming fire</a:t>
            </a:r>
            <a:r>
              <a:rPr lang="en-US" dirty="0" smtClean="0"/>
              <a:t>,…”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793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“…8 </a:t>
            </a:r>
            <a:r>
              <a:rPr lang="en-US" dirty="0"/>
              <a:t>rendering vengeance to them that know not God, and to them that obey not the gospel of our Lord Jesus: 9 who shall suffer punishment, even eternal destruction from the face of the Lord and from the glory of his might</a:t>
            </a:r>
            <a:r>
              <a:rPr lang="en-US" dirty="0" smtClean="0"/>
              <a:t>,” </a:t>
            </a:r>
          </a:p>
          <a:p>
            <a:r>
              <a:rPr lang="en-US" dirty="0" smtClean="0"/>
              <a:t>(2 Thessalonians 1:7-9).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94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a man preach nothing but the truth all his life, yet lose his own soul…because he did not preach all the truth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“all </a:t>
            </a:r>
            <a:r>
              <a:rPr lang="en-US" smtClean="0"/>
              <a:t>the truth?”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035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Acts is also a sad record of failures.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911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Then, skipping over Acts 2, all the other references and books speak of things in the past.</a:t>
            </a:r>
          </a:p>
          <a:p>
            <a:endParaRPr lang="en-US" dirty="0"/>
          </a:p>
          <a:p>
            <a:r>
              <a:rPr lang="en-US" dirty="0" smtClean="0"/>
              <a:t>Even the Gospels pointed </a:t>
            </a:r>
            <a:r>
              <a:rPr lang="en-US" dirty="0" smtClean="0">
                <a:solidFill>
                  <a:srgbClr val="FF0000"/>
                </a:solidFill>
              </a:rPr>
              <a:t>forward, </a:t>
            </a:r>
            <a:r>
              <a:rPr lang="en-US" dirty="0" smtClean="0"/>
              <a:t>but after Acts 2, everything points </a:t>
            </a:r>
            <a:r>
              <a:rPr lang="en-US" dirty="0" smtClean="0">
                <a:solidFill>
                  <a:srgbClr val="FF0000"/>
                </a:solidFill>
              </a:rPr>
              <a:t>backward!</a:t>
            </a:r>
          </a:p>
        </p:txBody>
      </p:sp>
    </p:spTree>
    <p:extLst>
      <p:ext uri="{BB962C8B-B14F-4D97-AF65-F5344CB8AC3E}">
        <p14:creationId xmlns:p14="http://schemas.microsoft.com/office/powerpoint/2010/main" val="169590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“Take </a:t>
            </a:r>
            <a:r>
              <a:rPr lang="en-US" dirty="0"/>
              <a:t>heed unto yourselves, and to all the flock, in which the Holy Spirit hath made you bishops, to feed the church of the Lord which he purchased with his own </a:t>
            </a:r>
            <a:r>
              <a:rPr lang="en-US" dirty="0" smtClean="0"/>
              <a:t>blood” (Acts 20:28).</a:t>
            </a:r>
          </a:p>
          <a:p>
            <a:endParaRPr lang="en-US" dirty="0"/>
          </a:p>
          <a:p>
            <a:r>
              <a:rPr lang="en-US" dirty="0" smtClean="0"/>
              <a:t>“Purchased” is in the </a:t>
            </a:r>
            <a:r>
              <a:rPr lang="en-US" dirty="0" smtClean="0">
                <a:solidFill>
                  <a:srgbClr val="FF0000"/>
                </a:solidFill>
              </a:rPr>
              <a:t>Aorist Tense</a:t>
            </a:r>
            <a:r>
              <a:rPr lang="en-US" dirty="0" smtClean="0"/>
              <a:t>, an accomplished historical fact.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Great changes in worship and work had taken place.</a:t>
            </a:r>
          </a:p>
          <a:p>
            <a:r>
              <a:rPr lang="en-US" dirty="0"/>
              <a:t>All teachings seem based on something that had already taken place.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63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“Husbands</a:t>
            </a:r>
            <a:r>
              <a:rPr lang="en-US" dirty="0"/>
              <a:t>, love your wives, even as Christ also loved the church, and gave himself up for it</a:t>
            </a:r>
            <a:r>
              <a:rPr lang="en-US" dirty="0" smtClean="0"/>
              <a:t>;” (Ephesians 5:25).</a:t>
            </a:r>
          </a:p>
          <a:p>
            <a:endParaRPr lang="en-US" dirty="0"/>
          </a:p>
          <a:p>
            <a:r>
              <a:rPr lang="en-US" dirty="0" smtClean="0"/>
              <a:t>Again, “loved” and “gave up” are in the </a:t>
            </a:r>
            <a:r>
              <a:rPr lang="en-US" dirty="0" smtClean="0">
                <a:solidFill>
                  <a:srgbClr val="FF0000"/>
                </a:solidFill>
              </a:rPr>
              <a:t>Aorist Tense</a:t>
            </a:r>
            <a:r>
              <a:rPr lang="en-US" dirty="0" smtClean="0"/>
              <a:t>, indicating completed actions in the past.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265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384</TotalTime>
  <Words>2447</Words>
  <Application>Microsoft Macintosh PowerPoint</Application>
  <PresentationFormat>On-screen Show (4:3)</PresentationFormat>
  <Paragraphs>126</Paragraphs>
  <Slides>56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Default Theme</vt:lpstr>
      <vt:lpstr>LESSON 7  ACTS RECORDS FAILURES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  ACTS RECORDS FAILURES</dc:title>
  <dc:creator>Royl</dc:creator>
  <cp:lastModifiedBy>Royl</cp:lastModifiedBy>
  <cp:revision>38</cp:revision>
  <dcterms:created xsi:type="dcterms:W3CDTF">2016-11-15T19:41:41Z</dcterms:created>
  <dcterms:modified xsi:type="dcterms:W3CDTF">2017-03-28T21:24:58Z</dcterms:modified>
</cp:coreProperties>
</file>