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72" r:id="rId4"/>
    <p:sldId id="273" r:id="rId5"/>
    <p:sldId id="258" r:id="rId6"/>
    <p:sldId id="259" r:id="rId7"/>
    <p:sldId id="260" r:id="rId8"/>
    <p:sldId id="274" r:id="rId9"/>
    <p:sldId id="275" r:id="rId10"/>
    <p:sldId id="276" r:id="rId11"/>
    <p:sldId id="261" r:id="rId12"/>
    <p:sldId id="281" r:id="rId13"/>
    <p:sldId id="262" r:id="rId14"/>
    <p:sldId id="263" r:id="rId15"/>
    <p:sldId id="280" r:id="rId16"/>
    <p:sldId id="264" r:id="rId17"/>
    <p:sldId id="265" r:id="rId18"/>
    <p:sldId id="299" r:id="rId19"/>
    <p:sldId id="300" r:id="rId20"/>
    <p:sldId id="301" r:id="rId21"/>
    <p:sldId id="302" r:id="rId22"/>
    <p:sldId id="303" r:id="rId23"/>
    <p:sldId id="297" r:id="rId24"/>
    <p:sldId id="267" r:id="rId25"/>
    <p:sldId id="268" r:id="rId26"/>
    <p:sldId id="277" r:id="rId27"/>
    <p:sldId id="278" r:id="rId28"/>
    <p:sldId id="279" r:id="rId29"/>
    <p:sldId id="298" r:id="rId30"/>
    <p:sldId id="282" r:id="rId31"/>
    <p:sldId id="266" r:id="rId32"/>
    <p:sldId id="283" r:id="rId33"/>
    <p:sldId id="284" r:id="rId34"/>
    <p:sldId id="285" r:id="rId35"/>
    <p:sldId id="269" r:id="rId36"/>
    <p:sldId id="286" r:id="rId37"/>
    <p:sldId id="287" r:id="rId38"/>
    <p:sldId id="288" r:id="rId39"/>
    <p:sldId id="289" r:id="rId40"/>
    <p:sldId id="290" r:id="rId41"/>
    <p:sldId id="291" r:id="rId42"/>
    <p:sldId id="292" r:id="rId43"/>
    <p:sldId id="271" r:id="rId44"/>
    <p:sldId id="304" r:id="rId45"/>
    <p:sldId id="270" r:id="rId46"/>
    <p:sldId id="293" r:id="rId47"/>
    <p:sldId id="294" r:id="rId48"/>
    <p:sldId id="295" r:id="rId49"/>
    <p:sldId id="296" r:id="rId5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9" d="100"/>
          <a:sy n="89" d="100"/>
        </p:scale>
        <p:origin x="-152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printerSettings" Target="printerSettings/printerSettings1.bin"/><Relationship Id="rId52" Type="http://schemas.openxmlformats.org/officeDocument/2006/relationships/presProps" Target="presProps.xml"/><Relationship Id="rId53" Type="http://schemas.openxmlformats.org/officeDocument/2006/relationships/viewProps" Target="viewProps.xml"/><Relationship Id="rId54" Type="http://schemas.openxmlformats.org/officeDocument/2006/relationships/theme" Target="theme/theme1.xml"/><Relationship Id="rId55"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69446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672569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596688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253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F72F18-0D09-EF42-A84C-EDF3449A25EB}" type="datetimeFigureOut">
              <a:rPr lang="en-US" smtClean="0"/>
              <a:t>3/25/2017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72624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F72F18-0D09-EF42-A84C-EDF3449A25EB}" type="datetimeFigureOut">
              <a:rPr lang="en-US" smtClean="0"/>
              <a:t>3/25/2017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9755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F72F18-0D09-EF42-A84C-EDF3449A25EB}" type="datetimeFigureOut">
              <a:rPr lang="en-US" smtClean="0"/>
              <a:t>3/25/2017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047408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F72F18-0D09-EF42-A84C-EDF3449A25EB}" type="datetimeFigureOut">
              <a:rPr lang="en-US" smtClean="0"/>
              <a:t>3/25/2017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43005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72F18-0D09-EF42-A84C-EDF3449A25EB}" type="datetimeFigureOut">
              <a:rPr lang="en-US" smtClean="0"/>
              <a:t>3/25/2017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00670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3/25/2017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83654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3/25/2017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049306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a:defRPr>
            </a:lvl1pPr>
          </a:lstStyle>
          <a:p>
            <a:fld id="{07F72F18-0D09-EF42-A84C-EDF3449A25EB}" type="datetimeFigureOut">
              <a:rPr lang="en-US" smtClean="0"/>
              <a:pPr/>
              <a:t>3/25/2017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a:defRPr>
            </a:lvl1pPr>
          </a:lstStyle>
          <a:p>
            <a:fld id="{6EFB6331-6BA9-8F49-B224-EF4D37DD6A0B}" type="slidenum">
              <a:rPr lang="en-US" smtClean="0"/>
              <a:pPr/>
              <a:t>‹#›</a:t>
            </a:fld>
            <a:endParaRPr lang="en-US" dirty="0"/>
          </a:p>
        </p:txBody>
      </p:sp>
    </p:spTree>
    <p:extLst>
      <p:ext uri="{BB962C8B-B14F-4D97-AF65-F5344CB8AC3E}">
        <p14:creationId xmlns:p14="http://schemas.microsoft.com/office/powerpoint/2010/main" val="245659250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Lesson 5</a:t>
            </a:r>
            <a:br>
              <a:rPr lang="en-US" dirty="0" smtClean="0"/>
            </a:br>
            <a:r>
              <a:rPr lang="en-US" dirty="0"/>
              <a:t/>
            </a:r>
            <a:br>
              <a:rPr lang="en-US" dirty="0"/>
            </a:br>
            <a:r>
              <a:rPr lang="en-US" dirty="0" smtClean="0"/>
              <a:t>Acts Portrays Universal Gospel</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4716127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dirty="0"/>
              <a:t>No other meaning will satisfy the plain sense of the </a:t>
            </a:r>
            <a:r>
              <a:rPr lang="en-US" dirty="0" smtClean="0"/>
              <a:t>words” (Henry Alford, </a:t>
            </a:r>
            <a:r>
              <a:rPr lang="en-US" i="1" dirty="0" smtClean="0"/>
              <a:t>Greek Testament Exegetical Commentary</a:t>
            </a:r>
            <a:r>
              <a:rPr lang="en-US" dirty="0" smtClean="0"/>
              <a:t>).</a:t>
            </a:r>
            <a:endParaRPr lang="en-US" dirty="0"/>
          </a:p>
          <a:p>
            <a:endParaRPr lang="en-US" dirty="0" smtClean="0"/>
          </a:p>
          <a:p>
            <a:r>
              <a:rPr lang="en-US" dirty="0" smtClean="0"/>
              <a:t>Paul only said </a:t>
            </a:r>
            <a:r>
              <a:rPr lang="en-US" dirty="0" smtClean="0">
                <a:solidFill>
                  <a:srgbClr val="FF0000"/>
                </a:solidFill>
              </a:rPr>
              <a:t>he could</a:t>
            </a:r>
            <a:r>
              <a:rPr lang="en-US" dirty="0" smtClean="0"/>
              <a:t>, not that he did.</a:t>
            </a:r>
          </a:p>
          <a:p>
            <a:r>
              <a:rPr lang="en-US" dirty="0" smtClean="0"/>
              <a:t>But note further what the Jews attempted to do.</a:t>
            </a:r>
            <a:endParaRPr lang="en-US" dirty="0"/>
          </a:p>
        </p:txBody>
      </p:sp>
    </p:spTree>
    <p:extLst>
      <p:ext uri="{BB962C8B-B14F-4D97-AF65-F5344CB8AC3E}">
        <p14:creationId xmlns:p14="http://schemas.microsoft.com/office/powerpoint/2010/main" val="55713534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Romans 10</a:t>
            </a:r>
            <a:r>
              <a:rPr lang="en-US" dirty="0"/>
              <a:t>: </a:t>
            </a:r>
            <a:r>
              <a:rPr lang="en-US" dirty="0" smtClean="0"/>
              <a:t>“1 </a:t>
            </a:r>
            <a:r>
              <a:rPr lang="en-US" dirty="0"/>
              <a:t>Brethren, my heart's desire and my supplication to God is for them, that they may be saved. 2 For I bear them witness that they have a zeal for God, but not according to </a:t>
            </a:r>
            <a:r>
              <a:rPr lang="en-US" dirty="0" smtClean="0"/>
              <a:t>knowledge…” </a:t>
            </a:r>
            <a:endParaRPr lang="en-US" dirty="0"/>
          </a:p>
        </p:txBody>
      </p:sp>
    </p:spTree>
    <p:extLst>
      <p:ext uri="{BB962C8B-B14F-4D97-AF65-F5344CB8AC3E}">
        <p14:creationId xmlns:p14="http://schemas.microsoft.com/office/powerpoint/2010/main" val="182755673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“…3 </a:t>
            </a:r>
            <a:r>
              <a:rPr lang="en-US" dirty="0"/>
              <a:t>For being ignorant of God's righteousness, and seeking to establish their own, they did not subject themselves to the righteousness of God.</a:t>
            </a:r>
            <a:r>
              <a:rPr lang="en-US" dirty="0" smtClean="0"/>
              <a:t>”</a:t>
            </a:r>
          </a:p>
          <a:p>
            <a:endParaRPr lang="en-US" dirty="0"/>
          </a:p>
          <a:p>
            <a:r>
              <a:rPr lang="en-US" dirty="0" smtClean="0"/>
              <a:t>The Jews sought justification by keeping the works of the Law of Moses.</a:t>
            </a:r>
            <a:endParaRPr lang="en-US" dirty="0"/>
          </a:p>
          <a:p>
            <a:endParaRPr lang="en-US" dirty="0"/>
          </a:p>
        </p:txBody>
      </p:sp>
    </p:spTree>
    <p:extLst>
      <p:ext uri="{BB962C8B-B14F-4D97-AF65-F5344CB8AC3E}">
        <p14:creationId xmlns:p14="http://schemas.microsoft.com/office/powerpoint/2010/main" val="69911683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Samaritan woman showed the same misunderstanding (John 4).</a:t>
            </a:r>
            <a:endParaRPr lang="en-US" dirty="0"/>
          </a:p>
          <a:p>
            <a:r>
              <a:rPr lang="en-US" dirty="0" smtClean="0"/>
              <a:t>She immediately wanted to argue the place of worship (vv. 19-20).</a:t>
            </a:r>
          </a:p>
          <a:p>
            <a:r>
              <a:rPr lang="en-US" dirty="0" smtClean="0"/>
              <a:t>This was an age old argument since the split of the Kingdom in 975 B.C.  (1 Kings 12:25-33).</a:t>
            </a:r>
            <a:endParaRPr lang="en-US" dirty="0"/>
          </a:p>
        </p:txBody>
      </p:sp>
    </p:spTree>
    <p:extLst>
      <p:ext uri="{BB962C8B-B14F-4D97-AF65-F5344CB8AC3E}">
        <p14:creationId xmlns:p14="http://schemas.microsoft.com/office/powerpoint/2010/main" val="203054465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Even the apostles were blind about this!</a:t>
            </a:r>
          </a:p>
          <a:p>
            <a:endParaRPr lang="en-US" dirty="0" smtClean="0"/>
          </a:p>
          <a:p>
            <a:r>
              <a:rPr lang="en-US" dirty="0" smtClean="0"/>
              <a:t>Jesus said “preach the gospel to the whole creation” (“every creature” KJV, Mark 16:15), but do you know what the apostles heard? –</a:t>
            </a:r>
          </a:p>
          <a:p>
            <a:r>
              <a:rPr lang="en-US" dirty="0" smtClean="0"/>
              <a:t> </a:t>
            </a:r>
            <a:r>
              <a:rPr lang="en-US" dirty="0" smtClean="0">
                <a:solidFill>
                  <a:srgbClr val="FF0000"/>
                </a:solidFill>
              </a:rPr>
              <a:t>“preach the gospel to every </a:t>
            </a:r>
            <a:r>
              <a:rPr lang="en-US" b="1" dirty="0" smtClean="0">
                <a:solidFill>
                  <a:srgbClr val="FF0000"/>
                </a:solidFill>
              </a:rPr>
              <a:t>Jewish</a:t>
            </a:r>
            <a:r>
              <a:rPr lang="en-US" dirty="0" smtClean="0">
                <a:solidFill>
                  <a:srgbClr val="FF0000"/>
                </a:solidFill>
              </a:rPr>
              <a:t> creature.”</a:t>
            </a:r>
          </a:p>
        </p:txBody>
      </p:sp>
    </p:spTree>
    <p:extLst>
      <p:ext uri="{BB962C8B-B14F-4D97-AF65-F5344CB8AC3E}">
        <p14:creationId xmlns:p14="http://schemas.microsoft.com/office/powerpoint/2010/main" val="125503751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Jesus said </a:t>
            </a:r>
            <a:r>
              <a:rPr lang="en-US" dirty="0" smtClean="0"/>
              <a:t>“make disciples of all </a:t>
            </a:r>
            <a:r>
              <a:rPr lang="en-US" dirty="0"/>
              <a:t>the nations” (Matt. 28:19), </a:t>
            </a:r>
            <a:r>
              <a:rPr lang="en-US" dirty="0" smtClean="0"/>
              <a:t>but, again, the apostles heard --  </a:t>
            </a:r>
          </a:p>
          <a:p>
            <a:r>
              <a:rPr lang="en-US" dirty="0" smtClean="0">
                <a:solidFill>
                  <a:srgbClr val="FF0000"/>
                </a:solidFill>
              </a:rPr>
              <a:t>“make disciples of the </a:t>
            </a:r>
            <a:r>
              <a:rPr lang="en-US" b="1" dirty="0" smtClean="0">
                <a:solidFill>
                  <a:srgbClr val="FF0000"/>
                </a:solidFill>
              </a:rPr>
              <a:t>Jews</a:t>
            </a:r>
            <a:r>
              <a:rPr lang="en-US" dirty="0" smtClean="0">
                <a:solidFill>
                  <a:srgbClr val="FF0000"/>
                </a:solidFill>
              </a:rPr>
              <a:t> </a:t>
            </a:r>
            <a:r>
              <a:rPr lang="en-US" dirty="0">
                <a:solidFill>
                  <a:srgbClr val="FF0000"/>
                </a:solidFill>
              </a:rPr>
              <a:t>in all the nations.</a:t>
            </a:r>
            <a:r>
              <a:rPr lang="en-US" dirty="0" smtClean="0">
                <a:solidFill>
                  <a:srgbClr val="FF0000"/>
                </a:solidFill>
              </a:rPr>
              <a:t>”</a:t>
            </a:r>
          </a:p>
          <a:p>
            <a:endParaRPr lang="en-US" dirty="0">
              <a:solidFill>
                <a:srgbClr val="FF0000"/>
              </a:solidFill>
            </a:endParaRPr>
          </a:p>
          <a:p>
            <a:r>
              <a:rPr lang="en-US" dirty="0"/>
              <a:t>So, it took 10 years and additional miracles to convince even them!</a:t>
            </a:r>
          </a:p>
          <a:p>
            <a:endParaRPr lang="en-US" dirty="0"/>
          </a:p>
        </p:txBody>
      </p:sp>
    </p:spTree>
    <p:extLst>
      <p:ext uri="{BB962C8B-B14F-4D97-AF65-F5344CB8AC3E}">
        <p14:creationId xmlns:p14="http://schemas.microsoft.com/office/powerpoint/2010/main" val="422492566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Acts records </a:t>
            </a:r>
            <a:r>
              <a:rPr lang="en-US" dirty="0" smtClean="0">
                <a:solidFill>
                  <a:srgbClr val="FF0000"/>
                </a:solidFill>
              </a:rPr>
              <a:t>4 major </a:t>
            </a:r>
            <a:r>
              <a:rPr lang="en-US" smtClean="0">
                <a:solidFill>
                  <a:srgbClr val="FF0000"/>
                </a:solidFill>
              </a:rPr>
              <a:t>attitudes</a:t>
            </a:r>
            <a:r>
              <a:rPr lang="en-US" sz="3600" smtClean="0"/>
              <a:t> growing </a:t>
            </a:r>
            <a:r>
              <a:rPr lang="en-US" sz="3600" dirty="0" smtClean="0"/>
              <a:t>over a period of 20 years</a:t>
            </a:r>
            <a:r>
              <a:rPr lang="en-US" dirty="0" smtClean="0"/>
              <a:t>:</a:t>
            </a:r>
          </a:p>
          <a:p>
            <a:endParaRPr lang="en-US" dirty="0" smtClean="0"/>
          </a:p>
          <a:p>
            <a:pPr lvl="1"/>
            <a:r>
              <a:rPr lang="en-US" dirty="0" smtClean="0"/>
              <a:t>Isn’t it great to be a Hebrew Christian!</a:t>
            </a:r>
          </a:p>
          <a:p>
            <a:pPr lvl="1"/>
            <a:r>
              <a:rPr lang="en-US" dirty="0" smtClean="0"/>
              <a:t>We will accept some proselytes.</a:t>
            </a:r>
          </a:p>
          <a:p>
            <a:pPr lvl="1"/>
            <a:r>
              <a:rPr lang="en-US" dirty="0" smtClean="0"/>
              <a:t>Well, maybe some Gentiles, but they must practice the Law and circumcision.</a:t>
            </a:r>
          </a:p>
          <a:p>
            <a:pPr lvl="1"/>
            <a:r>
              <a:rPr lang="en-US" dirty="0" smtClean="0"/>
              <a:t>Now we understand Jesus died for all men.</a:t>
            </a:r>
            <a:endParaRPr lang="en-US" dirty="0"/>
          </a:p>
        </p:txBody>
      </p:sp>
    </p:spTree>
    <p:extLst>
      <p:ext uri="{BB962C8B-B14F-4D97-AF65-F5344CB8AC3E}">
        <p14:creationId xmlns:p14="http://schemas.microsoft.com/office/powerpoint/2010/main" val="193414557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Circumcision important to the Hebrews.</a:t>
            </a:r>
          </a:p>
          <a:p>
            <a:r>
              <a:rPr lang="en-US" dirty="0" smtClean="0"/>
              <a:t>Hebrew Christians had a difficult time for </a:t>
            </a:r>
            <a:r>
              <a:rPr lang="en-US" dirty="0" smtClean="0">
                <a:solidFill>
                  <a:srgbClr val="FF0000"/>
                </a:solidFill>
              </a:rPr>
              <a:t>over 10 years</a:t>
            </a:r>
            <a:r>
              <a:rPr lang="en-US" dirty="0" smtClean="0"/>
              <a:t>, half the history of Acts.</a:t>
            </a:r>
            <a:endParaRPr lang="en-US" dirty="0"/>
          </a:p>
        </p:txBody>
      </p:sp>
    </p:spTree>
    <p:extLst>
      <p:ext uri="{BB962C8B-B14F-4D97-AF65-F5344CB8AC3E}">
        <p14:creationId xmlns:p14="http://schemas.microsoft.com/office/powerpoint/2010/main" val="121592301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Circumcision </a:t>
            </a:r>
            <a:r>
              <a:rPr lang="en-US" dirty="0" smtClean="0">
                <a:solidFill>
                  <a:srgbClr val="FF0000"/>
                </a:solidFill>
              </a:rPr>
              <a:t>began with Abraham</a:t>
            </a:r>
            <a:r>
              <a:rPr lang="en-US" dirty="0" smtClean="0"/>
              <a:t>.</a:t>
            </a:r>
          </a:p>
          <a:p>
            <a:r>
              <a:rPr lang="en-US" dirty="0" smtClean="0"/>
              <a:t>“And </a:t>
            </a:r>
            <a:r>
              <a:rPr lang="en-US" dirty="0"/>
              <a:t>God said unto Abraham, And as for thee, thou shalt keep my covenant, thou, and thy seed after thee throughout their generations. 10 This is my covenant, which ye shall keep, between me and you and thy seed after thee: every male among you shall </a:t>
            </a:r>
            <a:r>
              <a:rPr lang="en-US" dirty="0" smtClean="0"/>
              <a:t>be circumcised”</a:t>
            </a:r>
          </a:p>
          <a:p>
            <a:r>
              <a:rPr lang="en-US" dirty="0" smtClean="0"/>
              <a:t> ( Genesis 17:9-10).</a:t>
            </a:r>
            <a:endParaRPr lang="en-US" dirty="0"/>
          </a:p>
        </p:txBody>
      </p:sp>
    </p:spTree>
    <p:extLst>
      <p:ext uri="{BB962C8B-B14F-4D97-AF65-F5344CB8AC3E}">
        <p14:creationId xmlns:p14="http://schemas.microsoft.com/office/powerpoint/2010/main" val="400845295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Joshua </a:t>
            </a:r>
            <a:r>
              <a:rPr lang="en-US" dirty="0" smtClean="0">
                <a:solidFill>
                  <a:srgbClr val="FF0000"/>
                </a:solidFill>
              </a:rPr>
              <a:t>renewed this covenant.</a:t>
            </a:r>
          </a:p>
          <a:p>
            <a:endParaRPr lang="en-US" dirty="0"/>
          </a:p>
          <a:p>
            <a:r>
              <a:rPr lang="en-US" dirty="0" smtClean="0"/>
              <a:t>“At </a:t>
            </a:r>
            <a:r>
              <a:rPr lang="en-US" dirty="0"/>
              <a:t>that time Jehovah said unto Joshua, Make thee knives of flint, and circumcise again the children of Israel the second time. 3 And Joshua made him knives of </a:t>
            </a:r>
            <a:r>
              <a:rPr lang="en-US" dirty="0" smtClean="0"/>
              <a:t>flint</a:t>
            </a:r>
            <a:r>
              <a:rPr lang="en-US" dirty="0"/>
              <a:t>, and circumcised the children of Israel at the hill of the </a:t>
            </a:r>
            <a:r>
              <a:rPr lang="en-US" dirty="0" smtClean="0"/>
              <a:t>foreskins” (Josh. 5:2-3). </a:t>
            </a:r>
            <a:endParaRPr lang="en-US" dirty="0"/>
          </a:p>
        </p:txBody>
      </p:sp>
    </p:spTree>
    <p:extLst>
      <p:ext uri="{BB962C8B-B14F-4D97-AF65-F5344CB8AC3E}">
        <p14:creationId xmlns:p14="http://schemas.microsoft.com/office/powerpoint/2010/main" val="336891418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Major Racial Issue</a:t>
            </a:r>
            <a:endParaRPr lang="en-US" dirty="0"/>
          </a:p>
        </p:txBody>
      </p:sp>
      <p:sp>
        <p:nvSpPr>
          <p:cNvPr id="3" name="Content Placeholder 2"/>
          <p:cNvSpPr>
            <a:spLocks noGrp="1"/>
          </p:cNvSpPr>
          <p:nvPr>
            <p:ph idx="1"/>
          </p:nvPr>
        </p:nvSpPr>
        <p:spPr/>
        <p:txBody>
          <a:bodyPr/>
          <a:lstStyle/>
          <a:p>
            <a:r>
              <a:rPr lang="en-US" dirty="0" smtClean="0"/>
              <a:t>Very difficult for Jews to leave the Law of Moses.</a:t>
            </a:r>
          </a:p>
          <a:p>
            <a:r>
              <a:rPr lang="en-US" dirty="0" smtClean="0"/>
              <a:t>The Jews misused the Law as if it could provide salvation for </a:t>
            </a:r>
            <a:r>
              <a:rPr lang="en-US" dirty="0"/>
              <a:t>them.</a:t>
            </a:r>
            <a:endParaRPr lang="en-US" dirty="0" smtClean="0"/>
          </a:p>
          <a:p>
            <a:r>
              <a:rPr lang="en-US" dirty="0" smtClean="0"/>
              <a:t>Therefore sacrifices, feasts, and works became very important to them.</a:t>
            </a:r>
          </a:p>
          <a:p>
            <a:r>
              <a:rPr lang="en-US" dirty="0" smtClean="0"/>
              <a:t>Blood of bulls and goats never designed to wash away sins.</a:t>
            </a:r>
            <a:endParaRPr lang="en-US" dirty="0"/>
          </a:p>
        </p:txBody>
      </p:sp>
    </p:spTree>
    <p:extLst>
      <p:ext uri="{BB962C8B-B14F-4D97-AF65-F5344CB8AC3E}">
        <p14:creationId xmlns:p14="http://schemas.microsoft.com/office/powerpoint/2010/main" val="354438891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“And </a:t>
            </a:r>
            <a:r>
              <a:rPr lang="en-US" dirty="0"/>
              <a:t>this is the cause why Joshua did circumcise: all the people that came forth out of Egypt, that were males, even all the men of war, died in the wilderness by the way, after they came forth out of Egypt. 5 For all the people that came out were circumcised; but all the people that were born in the wilderness by the way as they came forth out of Egypt, they had not </a:t>
            </a:r>
            <a:r>
              <a:rPr lang="en-US" dirty="0" smtClean="0"/>
              <a:t>circumcised” (Joshua 5:4-5).</a:t>
            </a:r>
            <a:endParaRPr lang="en-US" dirty="0"/>
          </a:p>
        </p:txBody>
      </p:sp>
    </p:spTree>
    <p:extLst>
      <p:ext uri="{BB962C8B-B14F-4D97-AF65-F5344CB8AC3E}">
        <p14:creationId xmlns:p14="http://schemas.microsoft.com/office/powerpoint/2010/main" val="70471630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The uncircumcised </a:t>
            </a:r>
            <a:r>
              <a:rPr lang="en-US" dirty="0" smtClean="0">
                <a:solidFill>
                  <a:srgbClr val="FF0000"/>
                </a:solidFill>
              </a:rPr>
              <a:t>could not participate </a:t>
            </a:r>
            <a:r>
              <a:rPr lang="en-US" dirty="0" smtClean="0"/>
              <a:t>in the</a:t>
            </a:r>
            <a:r>
              <a:rPr lang="en-US" dirty="0" smtClean="0">
                <a:solidFill>
                  <a:srgbClr val="FF0000"/>
                </a:solidFill>
              </a:rPr>
              <a:t> feasts </a:t>
            </a:r>
            <a:r>
              <a:rPr lang="en-US" dirty="0" smtClean="0"/>
              <a:t>of the Jews.</a:t>
            </a:r>
          </a:p>
          <a:p>
            <a:endParaRPr lang="en-US" dirty="0"/>
          </a:p>
          <a:p>
            <a:r>
              <a:rPr lang="en-US" dirty="0" smtClean="0"/>
              <a:t>“And </a:t>
            </a:r>
            <a:r>
              <a:rPr lang="en-US" dirty="0"/>
              <a:t>when a stranger shall sojourn with thee, and will keep the </a:t>
            </a:r>
            <a:r>
              <a:rPr lang="en-US" dirty="0" err="1"/>
              <a:t>passover</a:t>
            </a:r>
            <a:r>
              <a:rPr lang="en-US" dirty="0"/>
              <a:t> to Jehovah, let all his males be circumcised, and then let him come near and keep </a:t>
            </a:r>
            <a:r>
              <a:rPr lang="en-US" dirty="0" smtClean="0"/>
              <a:t>it…”</a:t>
            </a:r>
            <a:endParaRPr lang="en-US" dirty="0"/>
          </a:p>
        </p:txBody>
      </p:sp>
    </p:spTree>
    <p:extLst>
      <p:ext uri="{BB962C8B-B14F-4D97-AF65-F5344CB8AC3E}">
        <p14:creationId xmlns:p14="http://schemas.microsoft.com/office/powerpoint/2010/main" val="228019781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he shall be as one that is born in the land: but no uncircumcised person shall eat </a:t>
            </a:r>
            <a:r>
              <a:rPr lang="en-US" dirty="0" smtClean="0"/>
              <a:t>thereof” (Exodus 12:48).</a:t>
            </a:r>
            <a:endParaRPr lang="en-US" dirty="0"/>
          </a:p>
          <a:p>
            <a:endParaRPr lang="en-US" dirty="0"/>
          </a:p>
        </p:txBody>
      </p:sp>
    </p:spTree>
    <p:extLst>
      <p:ext uri="{BB962C8B-B14F-4D97-AF65-F5344CB8AC3E}">
        <p14:creationId xmlns:p14="http://schemas.microsoft.com/office/powerpoint/2010/main" val="50904530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apostles had no idea of preaching the gospel to uncircumcised Gentiles.</a:t>
            </a:r>
          </a:p>
          <a:p>
            <a:r>
              <a:rPr lang="en-US" dirty="0" smtClean="0"/>
              <a:t>They misunderstood Jesus’ commands.</a:t>
            </a:r>
          </a:p>
          <a:p>
            <a:r>
              <a:rPr lang="en-US" dirty="0" smtClean="0"/>
              <a:t>Look what it took to get them to see that the Gentiles were included in the gospel.</a:t>
            </a:r>
          </a:p>
        </p:txBody>
      </p:sp>
    </p:spTree>
    <p:extLst>
      <p:ext uri="{BB962C8B-B14F-4D97-AF65-F5344CB8AC3E}">
        <p14:creationId xmlns:p14="http://schemas.microsoft.com/office/powerpoint/2010/main" val="424805604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rgbClr val="FF0000"/>
                </a:solidFill>
              </a:rPr>
              <a:t>10 years and 4 miracles </a:t>
            </a:r>
            <a:r>
              <a:rPr lang="en-US" dirty="0" smtClean="0"/>
              <a:t>later (Acts 10):</a:t>
            </a:r>
          </a:p>
          <a:p>
            <a:endParaRPr lang="en-US" dirty="0"/>
          </a:p>
          <a:p>
            <a:r>
              <a:rPr lang="en-US" dirty="0" smtClean="0"/>
              <a:t>Angel appears to Cornelius (vv. 3-7).</a:t>
            </a:r>
          </a:p>
          <a:p>
            <a:r>
              <a:rPr lang="en-US" dirty="0" smtClean="0"/>
              <a:t>Peter had a vision (vv. 9-19).</a:t>
            </a:r>
          </a:p>
          <a:p>
            <a:r>
              <a:rPr lang="en-US" dirty="0" smtClean="0"/>
              <a:t>Peter told to go with servants (vv. 19-20).</a:t>
            </a:r>
          </a:p>
          <a:p>
            <a:r>
              <a:rPr lang="en-US" dirty="0" smtClean="0"/>
              <a:t>Gentiles speak in tongues (vv. 44-46).</a:t>
            </a:r>
            <a:endParaRPr lang="en-US" dirty="0"/>
          </a:p>
        </p:txBody>
      </p:sp>
    </p:spTree>
    <p:extLst>
      <p:ext uri="{BB962C8B-B14F-4D97-AF65-F5344CB8AC3E}">
        <p14:creationId xmlns:p14="http://schemas.microsoft.com/office/powerpoint/2010/main" val="46292011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No miracle forgave sins.</a:t>
            </a:r>
          </a:p>
          <a:p>
            <a:r>
              <a:rPr lang="en-US" dirty="0" smtClean="0"/>
              <a:t>All miracles prompted teaching.</a:t>
            </a:r>
          </a:p>
          <a:p>
            <a:endParaRPr lang="en-US" dirty="0" smtClean="0"/>
          </a:p>
          <a:p>
            <a:r>
              <a:rPr lang="en-US" dirty="0" smtClean="0"/>
              <a:t>Tongues came to Gentiles </a:t>
            </a:r>
            <a:r>
              <a:rPr lang="en-US" dirty="0" smtClean="0">
                <a:solidFill>
                  <a:srgbClr val="FF0000"/>
                </a:solidFill>
              </a:rPr>
              <a:t>prior to their faith.</a:t>
            </a:r>
            <a:endParaRPr lang="en-US" dirty="0" smtClean="0">
              <a:solidFill>
                <a:srgbClr val="FFFFFF"/>
              </a:solidFill>
            </a:endParaRPr>
          </a:p>
          <a:p>
            <a:r>
              <a:rPr lang="en-US" dirty="0" smtClean="0">
                <a:solidFill>
                  <a:srgbClr val="FFFFFF"/>
                </a:solidFill>
              </a:rPr>
              <a:t>Just when did this miracle occur?</a:t>
            </a:r>
            <a:endParaRPr lang="en-US" dirty="0" smtClean="0">
              <a:solidFill>
                <a:srgbClr val="FF0000"/>
              </a:solidFill>
            </a:endParaRPr>
          </a:p>
          <a:p>
            <a:endParaRPr lang="en-US" dirty="0" smtClean="0">
              <a:solidFill>
                <a:srgbClr val="FF0000"/>
              </a:solidFill>
            </a:endParaRPr>
          </a:p>
          <a:p>
            <a:endParaRPr lang="en-US" dirty="0">
              <a:solidFill>
                <a:srgbClr val="FF0000"/>
              </a:solidFill>
            </a:endParaRPr>
          </a:p>
        </p:txBody>
      </p:sp>
    </p:spTree>
    <p:extLst>
      <p:ext uri="{BB962C8B-B14F-4D97-AF65-F5344CB8AC3E}">
        <p14:creationId xmlns:p14="http://schemas.microsoft.com/office/powerpoint/2010/main" val="2017988408"/>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Very important to note this verse.</a:t>
            </a:r>
          </a:p>
          <a:p>
            <a:endParaRPr lang="en-US" dirty="0"/>
          </a:p>
          <a:p>
            <a:r>
              <a:rPr lang="en-US" dirty="0" smtClean="0"/>
              <a:t>“And </a:t>
            </a:r>
            <a:r>
              <a:rPr lang="en-US" dirty="0"/>
              <a:t>as I began to speak, the Holy Spirit fell on them, even as on us at the </a:t>
            </a:r>
            <a:r>
              <a:rPr lang="en-US" dirty="0" smtClean="0"/>
              <a:t>beginning” (Acts 11:15). </a:t>
            </a:r>
            <a:endParaRPr lang="en-US" dirty="0"/>
          </a:p>
          <a:p>
            <a:endParaRPr lang="en-US" dirty="0" smtClean="0"/>
          </a:p>
          <a:p>
            <a:r>
              <a:rPr lang="en-US" dirty="0" smtClean="0"/>
              <a:t>This was Peter’s defense before “they of the circumcision” (v.2) in Jerusalem.</a:t>
            </a:r>
            <a:endParaRPr lang="en-US" dirty="0"/>
          </a:p>
        </p:txBody>
      </p:sp>
    </p:spTree>
    <p:extLst>
      <p:ext uri="{BB962C8B-B14F-4D97-AF65-F5344CB8AC3E}">
        <p14:creationId xmlns:p14="http://schemas.microsoft.com/office/powerpoint/2010/main" val="298811418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Note also that Peter </a:t>
            </a:r>
            <a:r>
              <a:rPr lang="en-US" dirty="0"/>
              <a:t>recalled </a:t>
            </a:r>
            <a:r>
              <a:rPr lang="en-US" dirty="0">
                <a:solidFill>
                  <a:srgbClr val="FF0000"/>
                </a:solidFill>
              </a:rPr>
              <a:t>words</a:t>
            </a:r>
            <a:r>
              <a:rPr lang="en-US" dirty="0"/>
              <a:t> were to be used for </a:t>
            </a:r>
            <a:r>
              <a:rPr lang="en-US" dirty="0" smtClean="0"/>
              <a:t>salvation.</a:t>
            </a:r>
          </a:p>
          <a:p>
            <a:endParaRPr lang="en-US" dirty="0" smtClean="0"/>
          </a:p>
          <a:p>
            <a:r>
              <a:rPr lang="en-US" dirty="0" smtClean="0"/>
              <a:t>“And </a:t>
            </a:r>
            <a:r>
              <a:rPr lang="en-US" dirty="0"/>
              <a:t>the Spirit bade me go with them, making no distinction. And these six brethren also accompanied me; and we entered into the man's house</a:t>
            </a:r>
            <a:r>
              <a:rPr lang="en-US" dirty="0" smtClean="0"/>
              <a:t>:…”</a:t>
            </a:r>
            <a:endParaRPr lang="en-US" dirty="0"/>
          </a:p>
        </p:txBody>
      </p:sp>
    </p:spTree>
    <p:extLst>
      <p:ext uri="{BB962C8B-B14F-4D97-AF65-F5344CB8AC3E}">
        <p14:creationId xmlns:p14="http://schemas.microsoft.com/office/powerpoint/2010/main" val="2610585766"/>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he told us how he had seen the angel standing in his house, and saying, Send to Joppa, and fetch Simon, whose surname is Peter; 14 who shall speak unto thee words, whereby thou shalt be saved, thou and all thy </a:t>
            </a:r>
            <a:r>
              <a:rPr lang="en-US" dirty="0" smtClean="0"/>
              <a:t>house” (Acts 11:13-14). </a:t>
            </a:r>
            <a:endParaRPr lang="en-US" dirty="0"/>
          </a:p>
          <a:p>
            <a:endParaRPr lang="en-US" dirty="0"/>
          </a:p>
        </p:txBody>
      </p:sp>
    </p:spTree>
    <p:extLst>
      <p:ext uri="{BB962C8B-B14F-4D97-AF65-F5344CB8AC3E}">
        <p14:creationId xmlns:p14="http://schemas.microsoft.com/office/powerpoint/2010/main" val="1644449211"/>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Putting things </a:t>
            </a:r>
            <a:r>
              <a:rPr lang="en-US" dirty="0" smtClean="0">
                <a:solidFill>
                  <a:srgbClr val="FF0000"/>
                </a:solidFill>
              </a:rPr>
              <a:t>in order</a:t>
            </a:r>
            <a:r>
              <a:rPr lang="en-US" dirty="0" smtClean="0"/>
              <a:t>, one sees:</a:t>
            </a:r>
          </a:p>
          <a:p>
            <a:r>
              <a:rPr lang="en-US" dirty="0" smtClean="0"/>
              <a:t>Words had to be spoken.</a:t>
            </a:r>
          </a:p>
          <a:p>
            <a:r>
              <a:rPr lang="en-US" dirty="0" smtClean="0"/>
              <a:t>Cornelius did not know about Jesus.</a:t>
            </a:r>
          </a:p>
          <a:p>
            <a:r>
              <a:rPr lang="en-US" dirty="0" smtClean="0"/>
              <a:t>The Spirit came to him prior to the words of Peter about Jesus.</a:t>
            </a:r>
          </a:p>
          <a:p>
            <a:r>
              <a:rPr lang="en-US" dirty="0" smtClean="0"/>
              <a:t>The Spirit came therefore before there could have been any faith.</a:t>
            </a:r>
            <a:endParaRPr lang="en-US" dirty="0"/>
          </a:p>
        </p:txBody>
      </p:sp>
    </p:spTree>
    <p:extLst>
      <p:ext uri="{BB962C8B-B14F-4D97-AF65-F5344CB8AC3E}">
        <p14:creationId xmlns:p14="http://schemas.microsoft.com/office/powerpoint/2010/main" val="385751880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“For </a:t>
            </a:r>
            <a:r>
              <a:rPr lang="en-US" dirty="0"/>
              <a:t>it is impossible that the blood of bulls and goats should take away sins. 5 Wherefore when he cometh into the world, he </a:t>
            </a:r>
            <a:r>
              <a:rPr lang="en-US" dirty="0" err="1"/>
              <a:t>saith</a:t>
            </a:r>
            <a:r>
              <a:rPr lang="en-US" dirty="0"/>
              <a:t>, Sacrifice and offering thou </a:t>
            </a:r>
            <a:r>
              <a:rPr lang="en-US" dirty="0" err="1"/>
              <a:t>wouldest</a:t>
            </a:r>
            <a:r>
              <a:rPr lang="en-US" dirty="0"/>
              <a:t> not, But a body didst thou prepare for me</a:t>
            </a:r>
            <a:r>
              <a:rPr lang="en-US" dirty="0" smtClean="0"/>
              <a:t>;” (Hebrews 10:4-5) </a:t>
            </a:r>
            <a:endParaRPr lang="en-US" dirty="0"/>
          </a:p>
        </p:txBody>
      </p:sp>
    </p:spTree>
    <p:extLst>
      <p:ext uri="{BB962C8B-B14F-4D97-AF65-F5344CB8AC3E}">
        <p14:creationId xmlns:p14="http://schemas.microsoft.com/office/powerpoint/2010/main" val="1524971217"/>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Thus, since this miracle occurred, indicating God’s approval of Gentiles being taught the truth, Peter taught them the gospel and then Luke records:</a:t>
            </a:r>
          </a:p>
          <a:p>
            <a:endParaRPr lang="en-US" dirty="0"/>
          </a:p>
          <a:p>
            <a:r>
              <a:rPr lang="en-US" dirty="0" smtClean="0"/>
              <a:t>“And he commanded them to be baptized in the name of Jesus Christ” (Acts 10:48).</a:t>
            </a:r>
            <a:endParaRPr lang="en-US" dirty="0"/>
          </a:p>
        </p:txBody>
      </p:sp>
    </p:spTree>
    <p:extLst>
      <p:ext uri="{BB962C8B-B14F-4D97-AF65-F5344CB8AC3E}">
        <p14:creationId xmlns:p14="http://schemas.microsoft.com/office/powerpoint/2010/main" val="403408039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Universal salvation already preached.</a:t>
            </a:r>
          </a:p>
          <a:p>
            <a:endParaRPr lang="en-US" dirty="0"/>
          </a:p>
          <a:p>
            <a:pPr lvl="1"/>
            <a:r>
              <a:rPr lang="en-US" dirty="0" smtClean="0"/>
              <a:t>“As many as the Lord shall call” (2:39)</a:t>
            </a:r>
          </a:p>
          <a:p>
            <a:pPr lvl="1"/>
            <a:r>
              <a:rPr lang="en-US" dirty="0" smtClean="0"/>
              <a:t>“all families of the earth” (3:26)</a:t>
            </a:r>
          </a:p>
          <a:p>
            <a:pPr lvl="1"/>
            <a:r>
              <a:rPr lang="en-US" dirty="0" smtClean="0"/>
              <a:t>“bear my name before Gentiles” (9:15)</a:t>
            </a:r>
          </a:p>
          <a:p>
            <a:pPr lvl="1"/>
            <a:endParaRPr lang="en-US" dirty="0"/>
          </a:p>
          <a:p>
            <a:pPr lvl="1"/>
            <a:r>
              <a:rPr lang="en-US" sz="3200" dirty="0" smtClean="0"/>
              <a:t>However, even the Hebrew apostles did not understand properly!</a:t>
            </a:r>
            <a:endParaRPr lang="en-US" sz="3200" dirty="0"/>
          </a:p>
        </p:txBody>
      </p:sp>
    </p:spTree>
    <p:extLst>
      <p:ext uri="{BB962C8B-B14F-4D97-AF65-F5344CB8AC3E}">
        <p14:creationId xmlns:p14="http://schemas.microsoft.com/office/powerpoint/2010/main" val="2645018847"/>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Peter said unto them, Repent ye, and be baptized every one of you in the name of Jesus Christ unto the remission of your sins; and ye shall receive the gift of the Holy Spirit. 39 For to you is the promise, and to your children, and to all that are afar off, even as many as the Lord our God shall call unto </a:t>
            </a:r>
            <a:r>
              <a:rPr lang="en-US" dirty="0" smtClean="0"/>
              <a:t>him” (Acts 2:38-39).</a:t>
            </a:r>
            <a:endParaRPr lang="en-US" dirty="0"/>
          </a:p>
        </p:txBody>
      </p:sp>
    </p:spTree>
    <p:extLst>
      <p:ext uri="{BB962C8B-B14F-4D97-AF65-F5344CB8AC3E}">
        <p14:creationId xmlns:p14="http://schemas.microsoft.com/office/powerpoint/2010/main" val="3902382898"/>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“Yea </a:t>
            </a:r>
            <a:r>
              <a:rPr lang="en-US" dirty="0"/>
              <a:t>and all the prophets from Samuel and them that followed after, as many as have spoken, they also told of these days. 25 Ye are the sons of the prophets, and of the covenant which God made with your fathers, saying unto Abraham, And in thy seed shall all the families of the earth be </a:t>
            </a:r>
            <a:r>
              <a:rPr lang="en-US" dirty="0" smtClean="0"/>
              <a:t>blessed” (Acts 3:24-25).</a:t>
            </a:r>
            <a:endParaRPr lang="en-US" dirty="0"/>
          </a:p>
        </p:txBody>
      </p:sp>
    </p:spTree>
    <p:extLst>
      <p:ext uri="{BB962C8B-B14F-4D97-AF65-F5344CB8AC3E}">
        <p14:creationId xmlns:p14="http://schemas.microsoft.com/office/powerpoint/2010/main" val="981120252"/>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“But </a:t>
            </a:r>
            <a:r>
              <a:rPr lang="en-US" dirty="0"/>
              <a:t>the Lord said unto him, Go thy way: for he is a chosen vessel unto me, to bear my name before the Gentiles and kings, and the children of Israel</a:t>
            </a:r>
            <a:r>
              <a:rPr lang="en-US" dirty="0" smtClean="0"/>
              <a:t>:” (Acts 9:15).</a:t>
            </a:r>
          </a:p>
          <a:p>
            <a:endParaRPr lang="en-US" dirty="0"/>
          </a:p>
          <a:p>
            <a:r>
              <a:rPr lang="en-US" dirty="0" smtClean="0"/>
              <a:t>Before whom?   </a:t>
            </a:r>
            <a:r>
              <a:rPr lang="en-US" dirty="0" smtClean="0">
                <a:solidFill>
                  <a:srgbClr val="FF0000"/>
                </a:solidFill>
              </a:rPr>
              <a:t>The Gentiles!</a:t>
            </a:r>
          </a:p>
          <a:p>
            <a:endParaRPr lang="en-US" dirty="0"/>
          </a:p>
          <a:p>
            <a:r>
              <a:rPr lang="en-US" dirty="0" smtClean="0"/>
              <a:t>These new Christians were told time and again, but did they understand?</a:t>
            </a:r>
            <a:endParaRPr lang="en-US" dirty="0"/>
          </a:p>
        </p:txBody>
      </p:sp>
    </p:spTree>
    <p:extLst>
      <p:ext uri="{BB962C8B-B14F-4D97-AF65-F5344CB8AC3E}">
        <p14:creationId xmlns:p14="http://schemas.microsoft.com/office/powerpoint/2010/main" val="2358281458"/>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Do you want to know just how Cornelius was saved?</a:t>
            </a:r>
          </a:p>
          <a:p>
            <a:endParaRPr lang="en-US" dirty="0"/>
          </a:p>
          <a:p>
            <a:r>
              <a:rPr lang="en-US" dirty="0" smtClean="0"/>
              <a:t>Denominational preachers will give many answers that benefit their doctrines.</a:t>
            </a:r>
          </a:p>
          <a:p>
            <a:endParaRPr lang="en-US" dirty="0"/>
          </a:p>
          <a:p>
            <a:r>
              <a:rPr lang="en-US" dirty="0" smtClean="0"/>
              <a:t>But, how was he saved?</a:t>
            </a:r>
            <a:endParaRPr lang="en-US" dirty="0"/>
          </a:p>
        </p:txBody>
      </p:sp>
    </p:spTree>
    <p:extLst>
      <p:ext uri="{BB962C8B-B14F-4D97-AF65-F5344CB8AC3E}">
        <p14:creationId xmlns:p14="http://schemas.microsoft.com/office/powerpoint/2010/main" val="1199788714"/>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Cornelius was brought to </a:t>
            </a:r>
            <a:r>
              <a:rPr lang="en-US" dirty="0" smtClean="0">
                <a:solidFill>
                  <a:srgbClr val="FF0000"/>
                </a:solidFill>
              </a:rPr>
              <a:t>belief.</a:t>
            </a:r>
            <a:endParaRPr lang="en-US" dirty="0" smtClean="0"/>
          </a:p>
          <a:p>
            <a:endParaRPr lang="en-US" dirty="0"/>
          </a:p>
          <a:p>
            <a:r>
              <a:rPr lang="en-US" dirty="0" smtClean="0"/>
              <a:t>“and </a:t>
            </a:r>
            <a:r>
              <a:rPr lang="en-US" dirty="0"/>
              <a:t>he told us how he had seen the angel standing in his house, and saying, Send to Joppa, and fetch Simon, whose surname is Peter; 14 who shall speak unto thee words, whereby thou shalt be saved, thou and all thy </a:t>
            </a:r>
            <a:r>
              <a:rPr lang="en-US" dirty="0" smtClean="0"/>
              <a:t>house” (Acts 11:14). </a:t>
            </a:r>
            <a:endParaRPr lang="en-US" dirty="0"/>
          </a:p>
        </p:txBody>
      </p:sp>
    </p:spTree>
    <p:extLst>
      <p:ext uri="{BB962C8B-B14F-4D97-AF65-F5344CB8AC3E}">
        <p14:creationId xmlns:p14="http://schemas.microsoft.com/office/powerpoint/2010/main" val="2614784862"/>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“And </a:t>
            </a:r>
            <a:r>
              <a:rPr lang="en-US" dirty="0"/>
              <a:t>when there had been much questioning, Peter rose up, and said unto them, Brethren, ye know that a good while ago God made choice among you, that by my mouth the Gentiles should hear the word of the gospel, and </a:t>
            </a:r>
            <a:r>
              <a:rPr lang="en-US" dirty="0" smtClean="0"/>
              <a:t>believe…” </a:t>
            </a:r>
          </a:p>
          <a:p>
            <a:endParaRPr lang="en-US" dirty="0"/>
          </a:p>
          <a:p>
            <a:r>
              <a:rPr lang="en-US" dirty="0" smtClean="0"/>
              <a:t>And do what?  </a:t>
            </a:r>
            <a:r>
              <a:rPr lang="en-US" dirty="0" smtClean="0">
                <a:solidFill>
                  <a:srgbClr val="FF0000"/>
                </a:solidFill>
              </a:rPr>
              <a:t>Believe!</a:t>
            </a:r>
            <a:endParaRPr lang="en-US" dirty="0">
              <a:solidFill>
                <a:srgbClr val="FF0000"/>
              </a:solidFill>
            </a:endParaRPr>
          </a:p>
        </p:txBody>
      </p:sp>
    </p:spTree>
    <p:extLst>
      <p:ext uri="{BB962C8B-B14F-4D97-AF65-F5344CB8AC3E}">
        <p14:creationId xmlns:p14="http://schemas.microsoft.com/office/powerpoint/2010/main" val="2453598585"/>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God, who </a:t>
            </a:r>
            <a:r>
              <a:rPr lang="en-US" dirty="0" err="1"/>
              <a:t>knoweth</a:t>
            </a:r>
            <a:r>
              <a:rPr lang="en-US" dirty="0"/>
              <a:t> the heart, bare them witness, giving them the Holy Spirit, even as he did unto us; 9 and he made no distinction between us and them, cleansing their hearts by </a:t>
            </a:r>
            <a:r>
              <a:rPr lang="en-US" dirty="0" smtClean="0"/>
              <a:t>faith”</a:t>
            </a:r>
          </a:p>
          <a:p>
            <a:r>
              <a:rPr lang="en-US" dirty="0" smtClean="0"/>
              <a:t> (Acts 15:7-9). </a:t>
            </a:r>
          </a:p>
          <a:p>
            <a:endParaRPr lang="en-US" dirty="0"/>
          </a:p>
          <a:p>
            <a:r>
              <a:rPr lang="en-US" dirty="0" smtClean="0"/>
              <a:t>Cleansed by what?   </a:t>
            </a:r>
            <a:r>
              <a:rPr lang="en-US" dirty="0" smtClean="0">
                <a:solidFill>
                  <a:srgbClr val="FF0000"/>
                </a:solidFill>
              </a:rPr>
              <a:t>Faith!</a:t>
            </a:r>
            <a:endParaRPr lang="en-US" dirty="0"/>
          </a:p>
        </p:txBody>
      </p:sp>
    </p:spTree>
    <p:extLst>
      <p:ext uri="{BB962C8B-B14F-4D97-AF65-F5344CB8AC3E}">
        <p14:creationId xmlns:p14="http://schemas.microsoft.com/office/powerpoint/2010/main" val="1236824373"/>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They obviously </a:t>
            </a:r>
            <a:r>
              <a:rPr lang="en-US" sz="3600" dirty="0" smtClean="0">
                <a:solidFill>
                  <a:schemeClr val="accent2"/>
                </a:solidFill>
              </a:rPr>
              <a:t>repented.</a:t>
            </a:r>
            <a:endParaRPr lang="en-US" sz="3600" dirty="0" smtClean="0">
              <a:solidFill>
                <a:srgbClr val="FFFFFF"/>
              </a:solidFill>
            </a:endParaRPr>
          </a:p>
          <a:p>
            <a:r>
              <a:rPr lang="en-US" sz="3600" dirty="0" smtClean="0">
                <a:solidFill>
                  <a:srgbClr val="FFFFFF"/>
                </a:solidFill>
              </a:rPr>
              <a:t>The questioning Jews now said:</a:t>
            </a:r>
            <a:endParaRPr lang="en-US" sz="4000" dirty="0" smtClean="0"/>
          </a:p>
          <a:p>
            <a:endParaRPr lang="en-US" sz="3600" dirty="0"/>
          </a:p>
          <a:p>
            <a:r>
              <a:rPr lang="en-US" dirty="0" smtClean="0"/>
              <a:t>“And </a:t>
            </a:r>
            <a:r>
              <a:rPr lang="en-US" dirty="0"/>
              <a:t>when they heard these things, they held their peace, and glorified God, saying, Then to the Gentiles also hath God granted repentance unto </a:t>
            </a:r>
            <a:r>
              <a:rPr lang="en-US" dirty="0" smtClean="0"/>
              <a:t>life” (Acts 11:18).</a:t>
            </a:r>
            <a:endParaRPr lang="en-US" dirty="0"/>
          </a:p>
        </p:txBody>
      </p:sp>
    </p:spTree>
    <p:extLst>
      <p:ext uri="{BB962C8B-B14F-4D97-AF65-F5344CB8AC3E}">
        <p14:creationId xmlns:p14="http://schemas.microsoft.com/office/powerpoint/2010/main" val="10658238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“9 then </a:t>
            </a:r>
            <a:r>
              <a:rPr lang="en-US" dirty="0"/>
              <a:t>hath he said, Lo, I am come to do thy will. He </a:t>
            </a:r>
            <a:r>
              <a:rPr lang="en-US" dirty="0" err="1"/>
              <a:t>taketh</a:t>
            </a:r>
            <a:r>
              <a:rPr lang="en-US" dirty="0"/>
              <a:t> away the first, that he may establish the second. 10 By which will we have been sanctified through the offering of the body of Jesus Christ once for </a:t>
            </a:r>
            <a:r>
              <a:rPr lang="en-US" dirty="0" smtClean="0"/>
              <a:t>all” (Hebrews 10:9-10).</a:t>
            </a:r>
            <a:endParaRPr lang="en-US" dirty="0"/>
          </a:p>
        </p:txBody>
      </p:sp>
    </p:spTree>
    <p:extLst>
      <p:ext uri="{BB962C8B-B14F-4D97-AF65-F5344CB8AC3E}">
        <p14:creationId xmlns:p14="http://schemas.microsoft.com/office/powerpoint/2010/main" val="1919794986"/>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They were </a:t>
            </a:r>
            <a:r>
              <a:rPr lang="en-US" dirty="0" smtClean="0">
                <a:solidFill>
                  <a:schemeClr val="accent2"/>
                </a:solidFill>
              </a:rPr>
              <a:t>baptized</a:t>
            </a:r>
            <a:r>
              <a:rPr lang="en-US" dirty="0" smtClean="0"/>
              <a:t> in the name of Jesus.</a:t>
            </a:r>
          </a:p>
          <a:p>
            <a:endParaRPr lang="en-US" dirty="0"/>
          </a:p>
          <a:p>
            <a:r>
              <a:rPr lang="en-US" dirty="0"/>
              <a:t> </a:t>
            </a:r>
            <a:r>
              <a:rPr lang="en-US" dirty="0" smtClean="0"/>
              <a:t>“Can </a:t>
            </a:r>
            <a:r>
              <a:rPr lang="en-US" dirty="0"/>
              <a:t>any man forbid the water, that these should not be baptized, who have received the Holy Spirit as well as we? 48 And he commanded them to be baptized in the name of Jesus </a:t>
            </a:r>
            <a:r>
              <a:rPr lang="en-US" dirty="0" smtClean="0"/>
              <a:t>Christ” (Acts 10:47-48). </a:t>
            </a:r>
            <a:endParaRPr lang="en-US" dirty="0"/>
          </a:p>
        </p:txBody>
      </p:sp>
    </p:spTree>
    <p:extLst>
      <p:ext uri="{BB962C8B-B14F-4D97-AF65-F5344CB8AC3E}">
        <p14:creationId xmlns:p14="http://schemas.microsoft.com/office/powerpoint/2010/main" val="1564814059"/>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It was revealed there was </a:t>
            </a:r>
            <a:r>
              <a:rPr lang="en-US" dirty="0" smtClean="0">
                <a:solidFill>
                  <a:schemeClr val="accent2"/>
                </a:solidFill>
              </a:rPr>
              <a:t>no distinction</a:t>
            </a:r>
            <a:r>
              <a:rPr lang="en-US" dirty="0" smtClean="0"/>
              <a:t>.</a:t>
            </a:r>
          </a:p>
          <a:p>
            <a:endParaRPr lang="en-US" dirty="0"/>
          </a:p>
          <a:p>
            <a:r>
              <a:rPr lang="en-US" dirty="0" smtClean="0"/>
              <a:t>“But </a:t>
            </a:r>
            <a:r>
              <a:rPr lang="en-US" dirty="0"/>
              <a:t>we believe that we shall be saved through the grace of the Lord Jesus, in like manner as </a:t>
            </a:r>
            <a:r>
              <a:rPr lang="en-US" dirty="0" smtClean="0"/>
              <a:t>they” (Acts 15:11). </a:t>
            </a:r>
            <a:endParaRPr lang="en-US" dirty="0"/>
          </a:p>
        </p:txBody>
      </p:sp>
    </p:spTree>
    <p:extLst>
      <p:ext uri="{BB962C8B-B14F-4D97-AF65-F5344CB8AC3E}">
        <p14:creationId xmlns:p14="http://schemas.microsoft.com/office/powerpoint/2010/main" val="2961986353"/>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James gave the final conclusion:</a:t>
            </a:r>
          </a:p>
          <a:p>
            <a:endParaRPr lang="en-US" dirty="0" smtClean="0"/>
          </a:p>
          <a:p>
            <a:r>
              <a:rPr lang="en-US" dirty="0" smtClean="0"/>
              <a:t>“That </a:t>
            </a:r>
            <a:r>
              <a:rPr lang="en-US" dirty="0"/>
              <a:t>the residue of men may seek after the Lord, And all the Gentiles, upon whom my name is called, 18 </a:t>
            </a:r>
            <a:r>
              <a:rPr lang="en-US" dirty="0" err="1"/>
              <a:t>Saith</a:t>
            </a:r>
            <a:r>
              <a:rPr lang="en-US" dirty="0"/>
              <a:t> the Lord, who </a:t>
            </a:r>
            <a:r>
              <a:rPr lang="en-US" dirty="0" err="1"/>
              <a:t>maketh</a:t>
            </a:r>
            <a:r>
              <a:rPr lang="en-US" dirty="0"/>
              <a:t> these things known from of old. 19 Wherefore my judgment is, that we trouble not them that from among the Gentiles turn to God</a:t>
            </a:r>
            <a:r>
              <a:rPr lang="en-US" dirty="0" smtClean="0"/>
              <a:t>;” (Acts 15:17-18).</a:t>
            </a:r>
            <a:endParaRPr lang="en-US" dirty="0"/>
          </a:p>
        </p:txBody>
      </p:sp>
    </p:spTree>
    <p:extLst>
      <p:ext uri="{BB962C8B-B14F-4D97-AF65-F5344CB8AC3E}">
        <p14:creationId xmlns:p14="http://schemas.microsoft.com/office/powerpoint/2010/main" val="3498147299"/>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The book of Acts portrays </a:t>
            </a:r>
            <a:r>
              <a:rPr lang="en-US" dirty="0" smtClean="0"/>
              <a:t>God’s </a:t>
            </a:r>
            <a:r>
              <a:rPr lang="en-US" dirty="0" smtClean="0">
                <a:solidFill>
                  <a:srgbClr val="FF0000"/>
                </a:solidFill>
              </a:rPr>
              <a:t>universal </a:t>
            </a:r>
            <a:r>
              <a:rPr lang="en-US" dirty="0" smtClean="0">
                <a:solidFill>
                  <a:srgbClr val="FF0000"/>
                </a:solidFill>
              </a:rPr>
              <a:t>salvation.</a:t>
            </a:r>
          </a:p>
          <a:p>
            <a:endParaRPr lang="en-US" dirty="0" smtClean="0"/>
          </a:p>
          <a:p>
            <a:r>
              <a:rPr lang="en-US" dirty="0" smtClean="0"/>
              <a:t>“For </a:t>
            </a:r>
            <a:r>
              <a:rPr lang="en-US" dirty="0"/>
              <a:t>the grace of God hath appeared, bringing salvation to all men, 12 instructing us, to the intent that, denying ungodliness and worldly lusts, we should live soberly and righteously and godly in this present </a:t>
            </a:r>
            <a:r>
              <a:rPr lang="en-US" dirty="0" smtClean="0"/>
              <a:t>world”  </a:t>
            </a:r>
            <a:r>
              <a:rPr lang="en-US" dirty="0" smtClean="0"/>
              <a:t>(Titus 2:11)</a:t>
            </a:r>
            <a:r>
              <a:rPr lang="en-US" dirty="0" smtClean="0"/>
              <a:t>.</a:t>
            </a:r>
            <a:endParaRPr lang="en-US" dirty="0" smtClean="0"/>
          </a:p>
        </p:txBody>
      </p:sp>
    </p:spTree>
    <p:extLst>
      <p:ext uri="{BB962C8B-B14F-4D97-AF65-F5344CB8AC3E}">
        <p14:creationId xmlns:p14="http://schemas.microsoft.com/office/powerpoint/2010/main" val="3627039045"/>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Jewish ignorance, racial pride, prejudice, and nationalism were major problems</a:t>
            </a:r>
            <a:r>
              <a:rPr lang="en-US" dirty="0" smtClean="0"/>
              <a:t>.</a:t>
            </a:r>
          </a:p>
          <a:p>
            <a:endParaRPr lang="en-US" dirty="0"/>
          </a:p>
          <a:p>
            <a:r>
              <a:rPr lang="en-US" dirty="0"/>
              <a:t>Even the </a:t>
            </a:r>
            <a:r>
              <a:rPr lang="en-US" dirty="0" smtClean="0"/>
              <a:t>apostles misunderstood.</a:t>
            </a:r>
            <a:endParaRPr lang="en-US" dirty="0"/>
          </a:p>
        </p:txBody>
      </p:sp>
    </p:spTree>
    <p:extLst>
      <p:ext uri="{BB962C8B-B14F-4D97-AF65-F5344CB8AC3E}">
        <p14:creationId xmlns:p14="http://schemas.microsoft.com/office/powerpoint/2010/main" val="61342818"/>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Acts </a:t>
            </a:r>
            <a:r>
              <a:rPr lang="en-US" dirty="0"/>
              <a:t>is the history of unfolding truth</a:t>
            </a:r>
            <a:r>
              <a:rPr lang="en-US" dirty="0" smtClean="0"/>
              <a:t>.</a:t>
            </a:r>
          </a:p>
          <a:p>
            <a:endParaRPr lang="en-US" dirty="0"/>
          </a:p>
        </p:txBody>
      </p:sp>
    </p:spTree>
    <p:extLst>
      <p:ext uri="{BB962C8B-B14F-4D97-AF65-F5344CB8AC3E}">
        <p14:creationId xmlns:p14="http://schemas.microsoft.com/office/powerpoint/2010/main" val="1088795851"/>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Through </a:t>
            </a:r>
            <a:r>
              <a:rPr lang="en-US" dirty="0" smtClean="0"/>
              <a:t>4,000 </a:t>
            </a:r>
            <a:r>
              <a:rPr lang="en-US" dirty="0"/>
              <a:t>years of “Patriarchal” order.</a:t>
            </a:r>
          </a:p>
          <a:p>
            <a:endParaRPr lang="en-US" dirty="0"/>
          </a:p>
        </p:txBody>
      </p:sp>
      <p:sp>
        <p:nvSpPr>
          <p:cNvPr id="4" name="Rectangle 3"/>
          <p:cNvSpPr/>
          <p:nvPr/>
        </p:nvSpPr>
        <p:spPr>
          <a:xfrm>
            <a:off x="2483045" y="3244334"/>
            <a:ext cx="242938" cy="369332"/>
          </a:xfrm>
          <a:prstGeom prst="rect">
            <a:avLst/>
          </a:prstGeom>
        </p:spPr>
        <p:txBody>
          <a:bodyPr wrap="none">
            <a:spAutoFit/>
          </a:bodyPr>
          <a:lstStyle/>
          <a:p>
            <a:r>
              <a:rPr lang="en-US" dirty="0" smtClean="0"/>
              <a:t>.</a:t>
            </a:r>
            <a:endParaRPr lang="en-US" dirty="0"/>
          </a:p>
        </p:txBody>
      </p:sp>
    </p:spTree>
    <p:extLst>
      <p:ext uri="{BB962C8B-B14F-4D97-AF65-F5344CB8AC3E}">
        <p14:creationId xmlns:p14="http://schemas.microsoft.com/office/powerpoint/2010/main" val="3315989968"/>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Through </a:t>
            </a:r>
            <a:r>
              <a:rPr lang="en-US" dirty="0"/>
              <a:t>1500 years of the Law of Moses.</a:t>
            </a:r>
          </a:p>
          <a:p>
            <a:endParaRPr lang="en-US" dirty="0"/>
          </a:p>
        </p:txBody>
      </p:sp>
    </p:spTree>
    <p:extLst>
      <p:ext uri="{BB962C8B-B14F-4D97-AF65-F5344CB8AC3E}">
        <p14:creationId xmlns:p14="http://schemas.microsoft.com/office/powerpoint/2010/main" val="3668252188"/>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God </a:t>
            </a:r>
            <a:r>
              <a:rPr lang="en-US" dirty="0"/>
              <a:t>now unfolds in 20 years exactly how He wants salvation’s call to be </a:t>
            </a:r>
            <a:r>
              <a:rPr lang="en-US" dirty="0">
                <a:solidFill>
                  <a:srgbClr val="FF0000"/>
                </a:solidFill>
              </a:rPr>
              <a:t>universal</a:t>
            </a:r>
            <a:r>
              <a:rPr lang="en-US" dirty="0"/>
              <a:t>.</a:t>
            </a:r>
          </a:p>
          <a:p>
            <a:endParaRPr lang="en-US" dirty="0"/>
          </a:p>
        </p:txBody>
      </p:sp>
    </p:spTree>
    <p:extLst>
      <p:ext uri="{BB962C8B-B14F-4D97-AF65-F5344CB8AC3E}">
        <p14:creationId xmlns:p14="http://schemas.microsoft.com/office/powerpoint/2010/main" val="476423767"/>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i="1" dirty="0" smtClean="0"/>
              <a:t>Acts of the Apostles </a:t>
            </a:r>
            <a:r>
              <a:rPr lang="en-US" dirty="0"/>
              <a:t>is that record of such revelation.</a:t>
            </a:r>
          </a:p>
          <a:p>
            <a:endParaRPr lang="en-US" dirty="0"/>
          </a:p>
        </p:txBody>
      </p:sp>
    </p:spTree>
    <p:extLst>
      <p:ext uri="{BB962C8B-B14F-4D97-AF65-F5344CB8AC3E}">
        <p14:creationId xmlns:p14="http://schemas.microsoft.com/office/powerpoint/2010/main" val="215572597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Jesus rebuked their misuse.</a:t>
            </a:r>
          </a:p>
          <a:p>
            <a:r>
              <a:rPr lang="en-US" dirty="0" smtClean="0"/>
              <a:t>Matthew 23 gives insightful look where </a:t>
            </a:r>
            <a:r>
              <a:rPr lang="en-US" dirty="0" smtClean="0">
                <a:solidFill>
                  <a:srgbClr val="FF0000"/>
                </a:solidFill>
              </a:rPr>
              <a:t>8 “Woes”</a:t>
            </a:r>
            <a:r>
              <a:rPr lang="en-US" dirty="0" smtClean="0"/>
              <a:t> are found.</a:t>
            </a:r>
          </a:p>
          <a:p>
            <a:pPr lvl="1"/>
            <a:r>
              <a:rPr lang="en-US" dirty="0" smtClean="0"/>
              <a:t>Shut the kingdom of heaven- v. 13</a:t>
            </a:r>
          </a:p>
          <a:p>
            <a:pPr lvl="1"/>
            <a:r>
              <a:rPr lang="en-US" dirty="0" smtClean="0"/>
              <a:t>Devour widows’ houses, pretend long prayers- v. 14 (KJV only</a:t>
            </a:r>
            <a:r>
              <a:rPr lang="en-US" dirty="0" smtClean="0"/>
              <a:t>! – omitted by Nestle Greek)</a:t>
            </a:r>
            <a:endParaRPr lang="en-US" dirty="0" smtClean="0"/>
          </a:p>
          <a:p>
            <a:pPr lvl="1"/>
            <a:r>
              <a:rPr lang="en-US" dirty="0" smtClean="0"/>
              <a:t>Make proselytes a son of hell- v.15</a:t>
            </a:r>
          </a:p>
          <a:p>
            <a:pPr lvl="1"/>
            <a:r>
              <a:rPr lang="en-US" dirty="0" smtClean="0"/>
              <a:t>Swear by gold or temple- v. 16</a:t>
            </a:r>
            <a:endParaRPr lang="en-US" dirty="0"/>
          </a:p>
        </p:txBody>
      </p:sp>
    </p:spTree>
    <p:extLst>
      <p:ext uri="{BB962C8B-B14F-4D97-AF65-F5344CB8AC3E}">
        <p14:creationId xmlns:p14="http://schemas.microsoft.com/office/powerpoint/2010/main" val="392885551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1"/>
            <a:r>
              <a:rPr lang="en-US" dirty="0" smtClean="0"/>
              <a:t>Tithe but leave weightier matters- v. 23</a:t>
            </a:r>
          </a:p>
          <a:p>
            <a:pPr lvl="1"/>
            <a:r>
              <a:rPr lang="en-US" dirty="0" smtClean="0"/>
              <a:t>Cleanse the outside but not inside- v. 25</a:t>
            </a:r>
          </a:p>
          <a:p>
            <a:pPr lvl="1"/>
            <a:r>
              <a:rPr lang="en-US" dirty="0" smtClean="0"/>
              <a:t>Like whited </a:t>
            </a:r>
            <a:r>
              <a:rPr lang="en-US" dirty="0" err="1" smtClean="0"/>
              <a:t>sepulchres</a:t>
            </a:r>
            <a:r>
              <a:rPr lang="en-US" dirty="0" smtClean="0"/>
              <a:t>- v. 27</a:t>
            </a:r>
          </a:p>
          <a:p>
            <a:pPr lvl="1"/>
            <a:r>
              <a:rPr lang="en-US" dirty="0" smtClean="0"/>
              <a:t>Sons of prophet slayers- v. 31</a:t>
            </a:r>
          </a:p>
          <a:p>
            <a:pPr lvl="1"/>
            <a:endParaRPr lang="en-US" dirty="0"/>
          </a:p>
          <a:p>
            <a:pPr marL="457200" lvl="1" indent="0">
              <a:buNone/>
            </a:pPr>
            <a:r>
              <a:rPr lang="en-US" dirty="0" smtClean="0"/>
              <a:t>Each time Jesus used </a:t>
            </a:r>
            <a:r>
              <a:rPr lang="en-US" dirty="0" smtClean="0">
                <a:solidFill>
                  <a:srgbClr val="FF0000"/>
                </a:solidFill>
              </a:rPr>
              <a:t>“Woe” </a:t>
            </a:r>
            <a:r>
              <a:rPr lang="en-US" dirty="0" smtClean="0"/>
              <a:t>he also used </a:t>
            </a:r>
            <a:r>
              <a:rPr lang="en-US" dirty="0" smtClean="0">
                <a:solidFill>
                  <a:srgbClr val="FF0000"/>
                </a:solidFill>
              </a:rPr>
              <a:t>“hypocrite.”</a:t>
            </a:r>
            <a:endParaRPr lang="en-US" dirty="0">
              <a:solidFill>
                <a:srgbClr val="FF0000"/>
              </a:solidFill>
            </a:endParaRPr>
          </a:p>
        </p:txBody>
      </p:sp>
    </p:spTree>
    <p:extLst>
      <p:ext uri="{BB962C8B-B14F-4D97-AF65-F5344CB8AC3E}">
        <p14:creationId xmlns:p14="http://schemas.microsoft.com/office/powerpoint/2010/main" val="196446829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Paul was heartbroken over them.</a:t>
            </a:r>
          </a:p>
          <a:p>
            <a:endParaRPr lang="en-US" dirty="0"/>
          </a:p>
          <a:p>
            <a:r>
              <a:rPr lang="en-US" dirty="0" smtClean="0"/>
              <a:t>Romans 9:1</a:t>
            </a:r>
            <a:r>
              <a:rPr lang="en-US" dirty="0"/>
              <a:t> </a:t>
            </a:r>
            <a:r>
              <a:rPr lang="en-US" dirty="0" smtClean="0"/>
              <a:t>“I </a:t>
            </a:r>
            <a:r>
              <a:rPr lang="en-US" dirty="0"/>
              <a:t>say the truth in Christ, I lie not, my conscience bearing witness with me in the Holy Spirit, 2 that I have great sorrow and unceasing pain in my heart. 3 For I could wish that I myself were anathema from Christ for my brethren's sake, my kinsmen according to the flesh</a:t>
            </a:r>
            <a:r>
              <a:rPr lang="en-US" dirty="0" smtClean="0"/>
              <a:t>:”</a:t>
            </a:r>
            <a:endParaRPr lang="en-US" dirty="0"/>
          </a:p>
        </p:txBody>
      </p:sp>
    </p:spTree>
    <p:extLst>
      <p:ext uri="{BB962C8B-B14F-4D97-AF65-F5344CB8AC3E}">
        <p14:creationId xmlns:p14="http://schemas.microsoft.com/office/powerpoint/2010/main" val="167701208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“anathema” (</a:t>
            </a:r>
            <a:r>
              <a:rPr lang="en-US" dirty="0" err="1" smtClean="0">
                <a:latin typeface="Sgreek Fixed"/>
                <a:cs typeface="Sgreek Fixed"/>
              </a:rPr>
              <a:t>ana</a:t>
            </a:r>
            <a:r>
              <a:rPr lang="en-US" dirty="0" smtClean="0">
                <a:latin typeface="Sgreek Fixed"/>
                <a:cs typeface="Sgreek Fixed"/>
              </a:rPr>
              <a:t>/</a:t>
            </a:r>
            <a:r>
              <a:rPr lang="en-US" dirty="0" err="1" smtClean="0">
                <a:latin typeface="Sgreek Fixed"/>
                <a:cs typeface="Sgreek Fixed"/>
              </a:rPr>
              <a:t>qema</a:t>
            </a:r>
            <a:r>
              <a:rPr lang="en-US" dirty="0" smtClean="0">
                <a:cs typeface="Arial"/>
              </a:rPr>
              <a:t>) is a very strong word, unusually strong.</a:t>
            </a:r>
          </a:p>
          <a:p>
            <a:endParaRPr lang="en-US" dirty="0">
              <a:cs typeface="Arial"/>
            </a:endParaRPr>
          </a:p>
          <a:p>
            <a:r>
              <a:rPr lang="en-US" dirty="0" smtClean="0"/>
              <a:t>“</a:t>
            </a:r>
            <a:r>
              <a:rPr lang="en-US" dirty="0" err="1" smtClean="0"/>
              <a:t>ἀνάθεμ</a:t>
            </a:r>
            <a:r>
              <a:rPr lang="en-US" dirty="0" smtClean="0"/>
              <a:t>α </a:t>
            </a:r>
            <a:r>
              <a:rPr lang="en-US" dirty="0"/>
              <a:t>is to be construed with </a:t>
            </a:r>
            <a:r>
              <a:rPr lang="en-US" dirty="0" err="1"/>
              <a:t>ἀ</a:t>
            </a:r>
            <a:r>
              <a:rPr lang="en-US" dirty="0"/>
              <a:t>π</a:t>
            </a:r>
            <a:r>
              <a:rPr lang="en-US" dirty="0" err="1"/>
              <a:t>ὸ</a:t>
            </a:r>
            <a:r>
              <a:rPr lang="en-US" dirty="0"/>
              <a:t> </a:t>
            </a:r>
            <a:r>
              <a:rPr lang="en-US" dirty="0" err="1"/>
              <a:t>τοῦ</a:t>
            </a:r>
            <a:r>
              <a:rPr lang="en-US" dirty="0"/>
              <a:t> </a:t>
            </a:r>
            <a:r>
              <a:rPr lang="en-US" dirty="0" err="1"/>
              <a:t>χριστοῦ</a:t>
            </a:r>
            <a:r>
              <a:rPr lang="en-US" dirty="0"/>
              <a:t>: the idea of separation from Christ, final and fatal separation, is </a:t>
            </a:r>
            <a:r>
              <a:rPr lang="en-US" dirty="0" smtClean="0"/>
              <a:t>conveyed” (W. Robertson </a:t>
            </a:r>
            <a:r>
              <a:rPr lang="en-US" dirty="0" err="1" smtClean="0"/>
              <a:t>Nicol</a:t>
            </a:r>
            <a:r>
              <a:rPr lang="en-US" dirty="0" smtClean="0"/>
              <a:t>).</a:t>
            </a:r>
            <a:endParaRPr lang="en-US" dirty="0"/>
          </a:p>
        </p:txBody>
      </p:sp>
    </p:spTree>
    <p:extLst>
      <p:ext uri="{BB962C8B-B14F-4D97-AF65-F5344CB8AC3E}">
        <p14:creationId xmlns:p14="http://schemas.microsoft.com/office/powerpoint/2010/main" val="287289930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“Set </a:t>
            </a:r>
            <a:r>
              <a:rPr lang="en-US" dirty="0"/>
              <a:t>apart to destruction and so separated from </a:t>
            </a:r>
            <a:r>
              <a:rPr lang="en-US" dirty="0" smtClean="0"/>
              <a:t>Christ” ( </a:t>
            </a:r>
            <a:r>
              <a:rPr lang="en-US" i="1" dirty="0" smtClean="0"/>
              <a:t>Vincent’s Word Studies</a:t>
            </a:r>
            <a:r>
              <a:rPr lang="en-US" dirty="0" smtClean="0"/>
              <a:t>.)</a:t>
            </a:r>
          </a:p>
          <a:p>
            <a:endParaRPr lang="en-US" dirty="0"/>
          </a:p>
          <a:p>
            <a:r>
              <a:rPr lang="en-US" dirty="0" smtClean="0"/>
              <a:t>“…it </a:t>
            </a:r>
            <a:r>
              <a:rPr lang="en-US" dirty="0"/>
              <a:t>is however no unfair sample of a multitude of others, all more or less shrinking from the full meaning of the fervid words of the Apostle) from Christ (i.e. cut off and separated from Him for ever in eternal </a:t>
            </a:r>
            <a:r>
              <a:rPr lang="en-US" dirty="0" smtClean="0"/>
              <a:t>perdition)…” </a:t>
            </a:r>
          </a:p>
        </p:txBody>
      </p:sp>
    </p:spTree>
    <p:extLst>
      <p:ext uri="{BB962C8B-B14F-4D97-AF65-F5344CB8AC3E}">
        <p14:creationId xmlns:p14="http://schemas.microsoft.com/office/powerpoint/2010/main" val="413179721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402</TotalTime>
  <Words>2375</Words>
  <Application>Microsoft Macintosh PowerPoint</Application>
  <PresentationFormat>On-screen Show (4:3)</PresentationFormat>
  <Paragraphs>157</Paragraphs>
  <Slides>49</Slides>
  <Notes>0</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Default Theme</vt:lpstr>
      <vt:lpstr>Lesson 5  Acts Portrays Universal Gospel</vt:lpstr>
      <vt:lpstr>A Major Racial Issue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5 Acts Portrays Universal Gospel</dc:title>
  <dc:creator>Royl</dc:creator>
  <cp:lastModifiedBy>Royl</cp:lastModifiedBy>
  <cp:revision>43</cp:revision>
  <dcterms:created xsi:type="dcterms:W3CDTF">2016-11-14T21:33:54Z</dcterms:created>
  <dcterms:modified xsi:type="dcterms:W3CDTF">2017-03-25T19:33:15Z</dcterms:modified>
</cp:coreProperties>
</file>