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94" r:id="rId3"/>
    <p:sldId id="295" r:id="rId4"/>
    <p:sldId id="296" r:id="rId5"/>
    <p:sldId id="313" r:id="rId6"/>
    <p:sldId id="312" r:id="rId7"/>
    <p:sldId id="297" r:id="rId8"/>
    <p:sldId id="257" r:id="rId9"/>
    <p:sldId id="258" r:id="rId10"/>
    <p:sldId id="259" r:id="rId11"/>
    <p:sldId id="260" r:id="rId12"/>
    <p:sldId id="261" r:id="rId13"/>
    <p:sldId id="300" r:id="rId14"/>
    <p:sldId id="299" r:id="rId15"/>
    <p:sldId id="298" r:id="rId16"/>
    <p:sldId id="262" r:id="rId17"/>
    <p:sldId id="302" r:id="rId18"/>
    <p:sldId id="301" r:id="rId19"/>
    <p:sldId id="263" r:id="rId20"/>
    <p:sldId id="264" r:id="rId21"/>
    <p:sldId id="265" r:id="rId22"/>
    <p:sldId id="266" r:id="rId23"/>
    <p:sldId id="267" r:id="rId24"/>
    <p:sldId id="268" r:id="rId25"/>
    <p:sldId id="269" r:id="rId26"/>
    <p:sldId id="270" r:id="rId27"/>
    <p:sldId id="271" r:id="rId28"/>
    <p:sldId id="272" r:id="rId29"/>
    <p:sldId id="273" r:id="rId30"/>
    <p:sldId id="274" r:id="rId31"/>
    <p:sldId id="275" r:id="rId32"/>
    <p:sldId id="311" r:id="rId33"/>
    <p:sldId id="314" r:id="rId34"/>
    <p:sldId id="276" r:id="rId35"/>
    <p:sldId id="277" r:id="rId36"/>
    <p:sldId id="278" r:id="rId37"/>
    <p:sldId id="279" r:id="rId38"/>
    <p:sldId id="280" r:id="rId39"/>
    <p:sldId id="282" r:id="rId40"/>
    <p:sldId id="304" r:id="rId41"/>
    <p:sldId id="283" r:id="rId42"/>
    <p:sldId id="284" r:id="rId43"/>
    <p:sldId id="309" r:id="rId44"/>
    <p:sldId id="285" r:id="rId45"/>
    <p:sldId id="286" r:id="rId46"/>
    <p:sldId id="287" r:id="rId47"/>
    <p:sldId id="288" r:id="rId48"/>
    <p:sldId id="305" r:id="rId49"/>
    <p:sldId id="306" r:id="rId50"/>
    <p:sldId id="307" r:id="rId51"/>
    <p:sldId id="289" r:id="rId52"/>
    <p:sldId id="290" r:id="rId53"/>
    <p:sldId id="291" r:id="rId54"/>
    <p:sldId id="292" r:id="rId55"/>
    <p:sldId id="293" r:id="rId56"/>
    <p:sldId id="308" r:id="rId57"/>
    <p:sldId id="310" r:id="rId5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9" d="100"/>
          <a:sy n="89" d="100"/>
        </p:scale>
        <p:origin x="-152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printerSettings" Target="printerSettings/printerSettings1.bin"/><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presProps" Target="presProps.xml"/><Relationship Id="rId61" Type="http://schemas.openxmlformats.org/officeDocument/2006/relationships/viewProps" Target="viewProps.xml"/><Relationship Id="rId62"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69446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672569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596688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253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F72F18-0D09-EF42-A84C-EDF3449A25EB}" type="datetimeFigureOut">
              <a:rPr lang="en-US" smtClean="0"/>
              <a:t>4/4/2017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7262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72F18-0D09-EF42-A84C-EDF3449A25EB}" type="datetimeFigureOut">
              <a:rPr lang="en-US" smtClean="0"/>
              <a:t>4/4/2017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9755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F72F18-0D09-EF42-A84C-EDF3449A25EB}" type="datetimeFigureOut">
              <a:rPr lang="en-US" smtClean="0"/>
              <a:t>4/4/2017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047408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F72F18-0D09-EF42-A84C-EDF3449A25EB}" type="datetimeFigureOut">
              <a:rPr lang="en-US" smtClean="0"/>
              <a:t>4/4/2017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43005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72F18-0D09-EF42-A84C-EDF3449A25EB}" type="datetimeFigureOut">
              <a:rPr lang="en-US" smtClean="0"/>
              <a:t>4/4/2017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00670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4/4/2017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83654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4/4/2017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049306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a:defRPr>
            </a:lvl1pPr>
          </a:lstStyle>
          <a:p>
            <a:fld id="{07F72F18-0D09-EF42-A84C-EDF3449A25EB}" type="datetimeFigureOut">
              <a:rPr lang="en-US" smtClean="0"/>
              <a:pPr/>
              <a:t>4/4/2017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a:defRPr>
            </a:lvl1pPr>
          </a:lstStyle>
          <a:p>
            <a:fld id="{6EFB6331-6BA9-8F49-B224-EF4D37DD6A0B}" type="slidenum">
              <a:rPr lang="en-US" smtClean="0"/>
              <a:pPr/>
              <a:t>‹#›</a:t>
            </a:fld>
            <a:endParaRPr lang="en-US" dirty="0"/>
          </a:p>
        </p:txBody>
      </p:sp>
    </p:spTree>
    <p:extLst>
      <p:ext uri="{BB962C8B-B14F-4D97-AF65-F5344CB8AC3E}">
        <p14:creationId xmlns:p14="http://schemas.microsoft.com/office/powerpoint/2010/main" val="245659250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LESSON 10</a:t>
            </a:r>
            <a:br>
              <a:rPr lang="en-US" dirty="0" smtClean="0"/>
            </a:br>
            <a:r>
              <a:rPr lang="en-US" dirty="0"/>
              <a:t/>
            </a:r>
            <a:br>
              <a:rPr lang="en-US" dirty="0"/>
            </a:br>
            <a:r>
              <a:rPr lang="en-US" dirty="0" smtClean="0"/>
              <a:t>ACTS WITNESSES NEW WORSHIP</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6093890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Here is what these disciples began to do.</a:t>
            </a:r>
          </a:p>
          <a:p>
            <a:endParaRPr lang="en-US" dirty="0"/>
          </a:p>
          <a:p>
            <a:r>
              <a:rPr lang="en-US" dirty="0" smtClean="0"/>
              <a:t>1. They followed the teaching of the apostles.</a:t>
            </a:r>
          </a:p>
          <a:p>
            <a:r>
              <a:rPr lang="en-US" dirty="0" smtClean="0"/>
              <a:t>2. They continued in fellowship (sharing and giving).</a:t>
            </a:r>
          </a:p>
          <a:p>
            <a:r>
              <a:rPr lang="en-US" dirty="0" smtClean="0"/>
              <a:t>3. They “broke bread,” a special new meal.</a:t>
            </a:r>
          </a:p>
          <a:p>
            <a:r>
              <a:rPr lang="en-US" dirty="0" smtClean="0"/>
              <a:t>4. They now prayed in the name of Jesus.</a:t>
            </a:r>
            <a:endParaRPr lang="en-US" dirty="0"/>
          </a:p>
        </p:txBody>
      </p:sp>
    </p:spTree>
    <p:extLst>
      <p:ext uri="{BB962C8B-B14F-4D97-AF65-F5344CB8AC3E}">
        <p14:creationId xmlns:p14="http://schemas.microsoft.com/office/powerpoint/2010/main" val="410543813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These were monumental changes.</a:t>
            </a:r>
          </a:p>
          <a:p>
            <a:r>
              <a:rPr lang="en-US" dirty="0" smtClean="0"/>
              <a:t>Thousands of visitors in Jerusalem chose to remain for weeks on end.</a:t>
            </a:r>
          </a:p>
          <a:p>
            <a:r>
              <a:rPr lang="en-US" dirty="0" smtClean="0"/>
              <a:t>They were excited to learn new things.</a:t>
            </a:r>
          </a:p>
          <a:p>
            <a:r>
              <a:rPr lang="en-US" dirty="0" smtClean="0"/>
              <a:t>This brought necessary help to bear.</a:t>
            </a:r>
          </a:p>
          <a:p>
            <a:r>
              <a:rPr lang="en-US" dirty="0" smtClean="0"/>
              <a:t>Eventually they returned home after initiating marvelous changes in their lives.</a:t>
            </a:r>
            <a:endParaRPr lang="en-US" dirty="0"/>
          </a:p>
        </p:txBody>
      </p:sp>
    </p:spTree>
    <p:extLst>
      <p:ext uri="{BB962C8B-B14F-4D97-AF65-F5344CB8AC3E}">
        <p14:creationId xmlns:p14="http://schemas.microsoft.com/office/powerpoint/2010/main" val="167048392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5. One other thing came to bear: the use of a cappella music worship.</a:t>
            </a:r>
          </a:p>
          <a:p>
            <a:endParaRPr lang="en-US" dirty="0" smtClean="0"/>
          </a:p>
          <a:p>
            <a:r>
              <a:rPr lang="en-US" dirty="0" smtClean="0"/>
              <a:t>Not seen in this context but in other </a:t>
            </a:r>
            <a:r>
              <a:rPr lang="en-US" dirty="0"/>
              <a:t>teachings: </a:t>
            </a:r>
            <a:r>
              <a:rPr lang="en-US" dirty="0" smtClean="0"/>
              <a:t>“speaking </a:t>
            </a:r>
            <a:r>
              <a:rPr lang="en-US" dirty="0"/>
              <a:t>one to another in psalms and hymns and spiritual songs, singing and making melody with your heart to the Lord</a:t>
            </a:r>
            <a:r>
              <a:rPr lang="en-US" dirty="0" smtClean="0"/>
              <a:t>;” (Ephesians 5:19) </a:t>
            </a:r>
            <a:r>
              <a:rPr lang="en-US" dirty="0"/>
              <a:t>.</a:t>
            </a:r>
            <a:endParaRPr lang="en-US" dirty="0" smtClean="0"/>
          </a:p>
        </p:txBody>
      </p:sp>
    </p:spTree>
    <p:extLst>
      <p:ext uri="{BB962C8B-B14F-4D97-AF65-F5344CB8AC3E}">
        <p14:creationId xmlns:p14="http://schemas.microsoft.com/office/powerpoint/2010/main" val="101087696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“Let </a:t>
            </a:r>
            <a:r>
              <a:rPr lang="en-US" dirty="0"/>
              <a:t>the word of Christ dwell in you richly; in all wisdom teaching and admonishing one another with psalms and hymns and spiritual songs, singing with grace in your hearts unto </a:t>
            </a:r>
            <a:r>
              <a:rPr lang="en-US" dirty="0" smtClean="0"/>
              <a:t>God” (Colossians 3:16). </a:t>
            </a:r>
            <a:endParaRPr lang="en-US" dirty="0"/>
          </a:p>
        </p:txBody>
      </p:sp>
    </p:spTree>
    <p:extLst>
      <p:ext uri="{BB962C8B-B14F-4D97-AF65-F5344CB8AC3E}">
        <p14:creationId xmlns:p14="http://schemas.microsoft.com/office/powerpoint/2010/main" val="105548249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Paul and Silas thus </a:t>
            </a:r>
            <a:r>
              <a:rPr lang="en-US" dirty="0" smtClean="0"/>
              <a:t>acted:</a:t>
            </a:r>
          </a:p>
          <a:p>
            <a:endParaRPr lang="en-US" dirty="0"/>
          </a:p>
          <a:p>
            <a:r>
              <a:rPr lang="en-US" dirty="0" smtClean="0"/>
              <a:t>“But </a:t>
            </a:r>
            <a:r>
              <a:rPr lang="en-US" dirty="0"/>
              <a:t>about midnight Paul and Silas were praying and singing hymns unto God, and the prisoners were listening to them</a:t>
            </a:r>
            <a:r>
              <a:rPr lang="en-US" dirty="0" smtClean="0"/>
              <a:t>;” </a:t>
            </a:r>
          </a:p>
          <a:p>
            <a:r>
              <a:rPr lang="en-US" dirty="0"/>
              <a:t>(Acts 16:25).</a:t>
            </a:r>
          </a:p>
        </p:txBody>
      </p:sp>
    </p:spTree>
    <p:extLst>
      <p:ext uri="{BB962C8B-B14F-4D97-AF65-F5344CB8AC3E}">
        <p14:creationId xmlns:p14="http://schemas.microsoft.com/office/powerpoint/2010/main" val="44742691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Paul’s instructions for public worship in the </a:t>
            </a:r>
            <a:r>
              <a:rPr lang="en-US" dirty="0" smtClean="0"/>
              <a:t>assembly called for singing:</a:t>
            </a:r>
          </a:p>
          <a:p>
            <a:endParaRPr lang="en-US" dirty="0"/>
          </a:p>
          <a:p>
            <a:r>
              <a:rPr lang="en-US" dirty="0" smtClean="0"/>
              <a:t>“What </a:t>
            </a:r>
            <a:r>
              <a:rPr lang="en-US" dirty="0"/>
              <a:t>is it then? I will pray with the spirit, and I will pray with the understanding also: I will sing with the spirit, and I will sing with the understanding </a:t>
            </a:r>
            <a:r>
              <a:rPr lang="en-US" dirty="0" smtClean="0"/>
              <a:t>also” </a:t>
            </a:r>
            <a:r>
              <a:rPr lang="en-US" dirty="0"/>
              <a:t>(1 Cor. 14:15</a:t>
            </a:r>
            <a:r>
              <a:rPr lang="en-US" dirty="0" smtClean="0"/>
              <a:t>).</a:t>
            </a:r>
            <a:endParaRPr lang="en-US" dirty="0"/>
          </a:p>
        </p:txBody>
      </p:sp>
    </p:spTree>
    <p:extLst>
      <p:ext uri="{BB962C8B-B14F-4D97-AF65-F5344CB8AC3E}">
        <p14:creationId xmlns:p14="http://schemas.microsoft.com/office/powerpoint/2010/main" val="173047547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1. What was the “</a:t>
            </a:r>
            <a:r>
              <a:rPr lang="en-US" b="1" i="1" dirty="0" smtClean="0"/>
              <a:t>apostles’ doctrine”</a:t>
            </a:r>
            <a:r>
              <a:rPr lang="en-US" dirty="0" smtClean="0"/>
              <a:t>?</a:t>
            </a:r>
          </a:p>
          <a:p>
            <a:endParaRPr lang="en-US" dirty="0"/>
          </a:p>
          <a:p>
            <a:r>
              <a:rPr lang="en-US" dirty="0" smtClean="0"/>
              <a:t>Jesus claimed Moses and the Law were fulfilled, no longer needed.</a:t>
            </a:r>
          </a:p>
        </p:txBody>
      </p:sp>
    </p:spTree>
    <p:extLst>
      <p:ext uri="{BB962C8B-B14F-4D97-AF65-F5344CB8AC3E}">
        <p14:creationId xmlns:p14="http://schemas.microsoft.com/office/powerpoint/2010/main" val="344779652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he said unto them, These are my words which I </a:t>
            </a:r>
            <a:r>
              <a:rPr lang="en-US" dirty="0" err="1"/>
              <a:t>spake</a:t>
            </a:r>
            <a:r>
              <a:rPr lang="en-US" dirty="0"/>
              <a:t> unto you, while I was yet with you, that all things must needs be fulfilled, which are written in the law of Moses, and the prophets, and the psalms, concerning </a:t>
            </a:r>
            <a:r>
              <a:rPr lang="en-US" dirty="0" smtClean="0"/>
              <a:t>me” </a:t>
            </a:r>
            <a:r>
              <a:rPr lang="en-US" dirty="0"/>
              <a:t>(Luke 24:44-45).</a:t>
            </a:r>
          </a:p>
          <a:p>
            <a:endParaRPr lang="en-US" dirty="0"/>
          </a:p>
        </p:txBody>
      </p:sp>
    </p:spTree>
    <p:extLst>
      <p:ext uri="{BB962C8B-B14F-4D97-AF65-F5344CB8AC3E}">
        <p14:creationId xmlns:p14="http://schemas.microsoft.com/office/powerpoint/2010/main" val="387490426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New revelations came to </a:t>
            </a:r>
            <a:r>
              <a:rPr lang="en-US" dirty="0" smtClean="0"/>
              <a:t>Paul that told of mysteries.</a:t>
            </a:r>
          </a:p>
          <a:p>
            <a:endParaRPr lang="en-US" dirty="0"/>
          </a:p>
          <a:p>
            <a:r>
              <a:rPr lang="en-US" dirty="0"/>
              <a:t>“how that by revelation was made known unto me the mystery, as I wrote before in few words</a:t>
            </a:r>
            <a:r>
              <a:rPr lang="en-US" dirty="0" smtClean="0"/>
              <a:t>,…” </a:t>
            </a:r>
          </a:p>
          <a:p>
            <a:endParaRPr lang="en-US" dirty="0"/>
          </a:p>
          <a:p>
            <a:endParaRPr lang="en-US" dirty="0"/>
          </a:p>
          <a:p>
            <a:endParaRPr lang="en-US" dirty="0"/>
          </a:p>
        </p:txBody>
      </p:sp>
    </p:spTree>
    <p:extLst>
      <p:ext uri="{BB962C8B-B14F-4D97-AF65-F5344CB8AC3E}">
        <p14:creationId xmlns:p14="http://schemas.microsoft.com/office/powerpoint/2010/main" val="346441261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“…4 </a:t>
            </a:r>
            <a:r>
              <a:rPr lang="en-US" dirty="0"/>
              <a:t>whereby, when ye read, ye can perceive my understanding in the mystery of Christ; 5 which in other </a:t>
            </a:r>
            <a:r>
              <a:rPr lang="en-US" dirty="0" smtClean="0"/>
              <a:t>generations </a:t>
            </a:r>
            <a:r>
              <a:rPr lang="en-US" dirty="0"/>
              <a:t>was not made known unto the sons of men, as it hath now been revealed unto his holy apostles and prophets in the Spirit</a:t>
            </a:r>
            <a:r>
              <a:rPr lang="en-US" dirty="0" smtClean="0"/>
              <a:t>;”</a:t>
            </a:r>
          </a:p>
          <a:p>
            <a:r>
              <a:rPr lang="en-US" dirty="0" smtClean="0"/>
              <a:t> (</a:t>
            </a:r>
            <a:r>
              <a:rPr lang="en-US" dirty="0" smtClean="0"/>
              <a:t>Ephesians </a:t>
            </a:r>
            <a:r>
              <a:rPr lang="en-US" dirty="0" smtClean="0"/>
              <a:t>3:3-5).</a:t>
            </a:r>
            <a:endParaRPr lang="en-US" dirty="0"/>
          </a:p>
        </p:txBody>
      </p:sp>
    </p:spTree>
    <p:extLst>
      <p:ext uri="{BB962C8B-B14F-4D97-AF65-F5344CB8AC3E}">
        <p14:creationId xmlns:p14="http://schemas.microsoft.com/office/powerpoint/2010/main" val="198345827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Worship has always been central with God.</a:t>
            </a:r>
          </a:p>
          <a:p>
            <a:r>
              <a:rPr lang="en-US" dirty="0" smtClean="0"/>
              <a:t>From the days of Cain and Abel it is seen.</a:t>
            </a:r>
          </a:p>
          <a:p>
            <a:r>
              <a:rPr lang="en-US" dirty="0" smtClean="0"/>
              <a:t>One man’s worship was acceptable, one man’s worship was not.</a:t>
            </a:r>
            <a:endParaRPr lang="en-US" dirty="0"/>
          </a:p>
        </p:txBody>
      </p:sp>
    </p:spTree>
    <p:extLst>
      <p:ext uri="{BB962C8B-B14F-4D97-AF65-F5344CB8AC3E}">
        <p14:creationId xmlns:p14="http://schemas.microsoft.com/office/powerpoint/2010/main" val="386947472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These revelations, given by God, must never be changed.</a:t>
            </a:r>
          </a:p>
          <a:p>
            <a:endParaRPr lang="en-US" dirty="0"/>
          </a:p>
          <a:p>
            <a:r>
              <a:rPr lang="en-US" dirty="0"/>
              <a:t>“I marvel that ye are so quickly removing from him that called you in the grace of Christ unto a different gospel; 7 which is not another gospel only there are some that trouble you, and would pervert the gospel of </a:t>
            </a:r>
            <a:r>
              <a:rPr lang="en-US" dirty="0" smtClean="0"/>
              <a:t>Christ…”</a:t>
            </a:r>
            <a:endParaRPr lang="en-US" dirty="0"/>
          </a:p>
        </p:txBody>
      </p:sp>
    </p:spTree>
    <p:extLst>
      <p:ext uri="{BB962C8B-B14F-4D97-AF65-F5344CB8AC3E}">
        <p14:creationId xmlns:p14="http://schemas.microsoft.com/office/powerpoint/2010/main" val="189144934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t>
            </a:r>
            <a:r>
              <a:rPr lang="en-US" dirty="0"/>
              <a:t>…But though we, or an angel from heaven, should preach unto you any gospel other than that which we preached unto you, let him be anathema. 9 As we have said before, so say I now again, if any man </a:t>
            </a:r>
            <a:r>
              <a:rPr lang="en-US" dirty="0" err="1"/>
              <a:t>preacheth</a:t>
            </a:r>
            <a:r>
              <a:rPr lang="en-US" dirty="0"/>
              <a:t> unto you any gospel other than that which ye received, let him be </a:t>
            </a:r>
            <a:r>
              <a:rPr lang="en-US" dirty="0" smtClean="0"/>
              <a:t>anathema”(</a:t>
            </a:r>
            <a:r>
              <a:rPr lang="en-US" dirty="0" smtClean="0"/>
              <a:t>Galatians </a:t>
            </a:r>
            <a:r>
              <a:rPr lang="en-US" dirty="0" smtClean="0"/>
              <a:t>1:6-9).</a:t>
            </a:r>
            <a:endParaRPr lang="en-US" dirty="0"/>
          </a:p>
        </p:txBody>
      </p:sp>
    </p:spTree>
    <p:extLst>
      <p:ext uri="{BB962C8B-B14F-4D97-AF65-F5344CB8AC3E}">
        <p14:creationId xmlns:p14="http://schemas.microsoft.com/office/powerpoint/2010/main" val="339278974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These revelations were “once for all.”</a:t>
            </a:r>
          </a:p>
          <a:p>
            <a:endParaRPr lang="en-US" dirty="0"/>
          </a:p>
          <a:p>
            <a:r>
              <a:rPr lang="en-US" dirty="0"/>
              <a:t> “Beloved, while I was giving all diligence to write unto you of our common salvation, I was constrained to write unto you exhorting you to contend earnestly for the faith which was once for all delivered unto the </a:t>
            </a:r>
            <a:r>
              <a:rPr lang="en-US" dirty="0" smtClean="0"/>
              <a:t>saints”(Jude 3).</a:t>
            </a:r>
            <a:endParaRPr lang="en-US" dirty="0"/>
          </a:p>
        </p:txBody>
      </p:sp>
    </p:spTree>
    <p:extLst>
      <p:ext uri="{BB962C8B-B14F-4D97-AF65-F5344CB8AC3E}">
        <p14:creationId xmlns:p14="http://schemas.microsoft.com/office/powerpoint/2010/main" val="3849091304"/>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12 spoke with authority from Jesus.</a:t>
            </a:r>
          </a:p>
          <a:p>
            <a:endParaRPr lang="en-US" dirty="0"/>
          </a:p>
          <a:p>
            <a:r>
              <a:rPr lang="en-US" dirty="0"/>
              <a:t>“But the Comforter, even the Holy Spirit, whom the Father will send in my name, he shall teach you all things, and bring to your remembrance all that I said unto </a:t>
            </a:r>
            <a:r>
              <a:rPr lang="en-US" dirty="0" smtClean="0"/>
              <a:t>you” (John 14:26). </a:t>
            </a:r>
            <a:endParaRPr lang="en-US" dirty="0"/>
          </a:p>
        </p:txBody>
      </p:sp>
    </p:spTree>
    <p:extLst>
      <p:ext uri="{BB962C8B-B14F-4D97-AF65-F5344CB8AC3E}">
        <p14:creationId xmlns:p14="http://schemas.microsoft.com/office/powerpoint/2010/main" val="1259478938"/>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“But when the Comforter is come, whom I will send unto you from the Father, even the Spirit of truth, which </a:t>
            </a:r>
            <a:r>
              <a:rPr lang="en-US" dirty="0" err="1"/>
              <a:t>proceedeth</a:t>
            </a:r>
            <a:r>
              <a:rPr lang="en-US" dirty="0"/>
              <a:t> from the Father, he shall bear witness of me: 27 and ye also bear witness, because ye have been with me from </a:t>
            </a:r>
            <a:r>
              <a:rPr lang="en-US" dirty="0" smtClean="0"/>
              <a:t>the beginning”  (John 15: 26-27).</a:t>
            </a:r>
            <a:endParaRPr lang="en-US" dirty="0"/>
          </a:p>
        </p:txBody>
      </p:sp>
    </p:spTree>
    <p:extLst>
      <p:ext uri="{BB962C8B-B14F-4D97-AF65-F5344CB8AC3E}">
        <p14:creationId xmlns:p14="http://schemas.microsoft.com/office/powerpoint/2010/main" val="307085316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Thus, Paul could claim inspiration.</a:t>
            </a:r>
          </a:p>
          <a:p>
            <a:endParaRPr lang="en-US" dirty="0"/>
          </a:p>
          <a:p>
            <a:r>
              <a:rPr lang="en-US" dirty="0"/>
              <a:t> “Which things also we speak, not in words which man's wisdom </a:t>
            </a:r>
            <a:r>
              <a:rPr lang="en-US" dirty="0" err="1"/>
              <a:t>teacheth</a:t>
            </a:r>
            <a:r>
              <a:rPr lang="en-US" dirty="0"/>
              <a:t>, but which the Spirit </a:t>
            </a:r>
            <a:r>
              <a:rPr lang="en-US" dirty="0" err="1"/>
              <a:t>teacheth</a:t>
            </a:r>
            <a:r>
              <a:rPr lang="en-US" dirty="0"/>
              <a:t>; combining spiritual things with spiritual </a:t>
            </a:r>
            <a:r>
              <a:rPr lang="en-US" dirty="0" smtClean="0"/>
              <a:t>words” ( 1 Cor. 2:13).</a:t>
            </a:r>
            <a:endParaRPr lang="en-US" dirty="0"/>
          </a:p>
          <a:p>
            <a:endParaRPr lang="en-US" dirty="0"/>
          </a:p>
        </p:txBody>
      </p:sp>
    </p:spTree>
    <p:extLst>
      <p:ext uri="{BB962C8B-B14F-4D97-AF65-F5344CB8AC3E}">
        <p14:creationId xmlns:p14="http://schemas.microsoft.com/office/powerpoint/2010/main" val="3403667423"/>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Truths were “breathed out” by God.</a:t>
            </a:r>
          </a:p>
          <a:p>
            <a:endParaRPr lang="en-US" dirty="0"/>
          </a:p>
          <a:p>
            <a:r>
              <a:rPr lang="en-US" dirty="0"/>
              <a:t> “Every scripture inspired of God is also profitable for teaching, for reproof, for correction, for instruction which is in righteousness. 17 That the man of God may be complete, furnished completely unto every good </a:t>
            </a:r>
            <a:r>
              <a:rPr lang="en-US" dirty="0" smtClean="0"/>
              <a:t>work” (2 Tim. 3:16-17).</a:t>
            </a:r>
            <a:endParaRPr lang="en-US" dirty="0"/>
          </a:p>
          <a:p>
            <a:endParaRPr lang="en-US" dirty="0"/>
          </a:p>
        </p:txBody>
      </p:sp>
    </p:spTree>
    <p:extLst>
      <p:ext uri="{BB962C8B-B14F-4D97-AF65-F5344CB8AC3E}">
        <p14:creationId xmlns:p14="http://schemas.microsoft.com/office/powerpoint/2010/main" val="272628875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These new truths showed the real purpose of the Law of Moses.</a:t>
            </a:r>
          </a:p>
          <a:p>
            <a:endParaRPr lang="en-US" dirty="0"/>
          </a:p>
          <a:p>
            <a:r>
              <a:rPr lang="en-US" dirty="0"/>
              <a:t>“So that the law is become our tutor to bring us unto Christ, that we might be justified by faith. 25 But now faith that is come, we are no longer under a </a:t>
            </a:r>
            <a:r>
              <a:rPr lang="en-US" dirty="0" smtClean="0"/>
              <a:t>tutor”  (Gal. 3:24-25) </a:t>
            </a:r>
            <a:r>
              <a:rPr lang="en-US" dirty="0"/>
              <a:t>.</a:t>
            </a:r>
          </a:p>
        </p:txBody>
      </p:sp>
    </p:spTree>
    <p:extLst>
      <p:ext uri="{BB962C8B-B14F-4D97-AF65-F5344CB8AC3E}">
        <p14:creationId xmlns:p14="http://schemas.microsoft.com/office/powerpoint/2010/main" val="1332997966"/>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Interesting translation here.</a:t>
            </a:r>
          </a:p>
          <a:p>
            <a:r>
              <a:rPr lang="en-US" dirty="0" smtClean="0"/>
              <a:t>The Definite Article, the little word “</a:t>
            </a:r>
            <a:r>
              <a:rPr lang="en-US" b="1" i="1" dirty="0" smtClean="0"/>
              <a:t>the</a:t>
            </a:r>
            <a:r>
              <a:rPr lang="en-US" dirty="0" smtClean="0"/>
              <a:t>,” is in the Greek text.</a:t>
            </a:r>
          </a:p>
          <a:p>
            <a:r>
              <a:rPr lang="en-US" dirty="0" smtClean="0"/>
              <a:t>It is “justified </a:t>
            </a:r>
            <a:r>
              <a:rPr lang="en-US" dirty="0" smtClean="0">
                <a:solidFill>
                  <a:srgbClr val="FFFFFF"/>
                </a:solidFill>
              </a:rPr>
              <a:t>by </a:t>
            </a:r>
            <a:r>
              <a:rPr lang="en-US" b="1" i="1" dirty="0" smtClean="0">
                <a:solidFill>
                  <a:srgbClr val="FFFFFF"/>
                </a:solidFill>
              </a:rPr>
              <a:t>the </a:t>
            </a:r>
            <a:r>
              <a:rPr lang="en-US" dirty="0" smtClean="0"/>
              <a:t>faith,” and “now that </a:t>
            </a:r>
            <a:r>
              <a:rPr lang="en-US" b="1" i="1" dirty="0" smtClean="0">
                <a:solidFill>
                  <a:srgbClr val="FFFFFF"/>
                </a:solidFill>
              </a:rPr>
              <a:t>the</a:t>
            </a:r>
            <a:r>
              <a:rPr lang="en-US" dirty="0" smtClean="0">
                <a:solidFill>
                  <a:srgbClr val="FF0000"/>
                </a:solidFill>
              </a:rPr>
              <a:t> </a:t>
            </a:r>
            <a:r>
              <a:rPr lang="en-US" dirty="0" smtClean="0"/>
              <a:t>faith has come.”</a:t>
            </a:r>
          </a:p>
          <a:p>
            <a:r>
              <a:rPr lang="en-US" dirty="0" smtClean="0"/>
              <a:t>“</a:t>
            </a:r>
            <a:r>
              <a:rPr lang="en-US" b="1" i="1" dirty="0" smtClean="0"/>
              <a:t>The faith</a:t>
            </a:r>
            <a:r>
              <a:rPr lang="en-US" dirty="0" smtClean="0"/>
              <a:t>” simply refers to the completed body of truth brought by Jesus Christ.</a:t>
            </a:r>
            <a:endParaRPr lang="en-US" dirty="0"/>
          </a:p>
        </p:txBody>
      </p:sp>
    </p:spTree>
    <p:extLst>
      <p:ext uri="{BB962C8B-B14F-4D97-AF65-F5344CB8AC3E}">
        <p14:creationId xmlns:p14="http://schemas.microsoft.com/office/powerpoint/2010/main" val="328381592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2. “</a:t>
            </a:r>
            <a:r>
              <a:rPr lang="en-US" b="1" i="1" dirty="0" smtClean="0">
                <a:solidFill>
                  <a:srgbClr val="FFFFFF"/>
                </a:solidFill>
              </a:rPr>
              <a:t>Fellowship” </a:t>
            </a:r>
            <a:r>
              <a:rPr lang="en-US" dirty="0" smtClean="0"/>
              <a:t>was a major change.</a:t>
            </a:r>
          </a:p>
          <a:p>
            <a:endParaRPr lang="en-US" dirty="0"/>
          </a:p>
          <a:p>
            <a:r>
              <a:rPr lang="en-US" dirty="0" err="1" smtClean="0"/>
              <a:t>Koinonia</a:t>
            </a:r>
            <a:r>
              <a:rPr lang="en-US" dirty="0" smtClean="0"/>
              <a:t> (</a:t>
            </a:r>
            <a:r>
              <a:rPr lang="en-US" dirty="0" err="1" smtClean="0">
                <a:latin typeface="Sgreek Fixed"/>
                <a:cs typeface="Sgreek Fixed"/>
              </a:rPr>
              <a:t>koinwni</a:t>
            </a:r>
            <a:r>
              <a:rPr lang="en-US" dirty="0" smtClean="0">
                <a:latin typeface="Sgreek Fixed"/>
                <a:cs typeface="Sgreek Fixed"/>
              </a:rPr>
              <a:t>/a</a:t>
            </a:r>
            <a:r>
              <a:rPr lang="en-US" dirty="0" smtClean="0">
                <a:cs typeface="Arial"/>
              </a:rPr>
              <a:t>)</a:t>
            </a:r>
            <a:r>
              <a:rPr lang="en-US" dirty="0" smtClean="0">
                <a:latin typeface="Sgreek Fixed"/>
                <a:cs typeface="Sgreek Fixed"/>
              </a:rPr>
              <a:t>) </a:t>
            </a:r>
            <a:r>
              <a:rPr lang="en-US" dirty="0" smtClean="0">
                <a:cs typeface="Arial"/>
              </a:rPr>
              <a:t>in broadest sense refers to joint participation.</a:t>
            </a:r>
          </a:p>
          <a:p>
            <a:r>
              <a:rPr lang="en-US" dirty="0" smtClean="0">
                <a:cs typeface="Arial"/>
              </a:rPr>
              <a:t>In this context it is used </a:t>
            </a:r>
            <a:r>
              <a:rPr lang="en-US" dirty="0" smtClean="0">
                <a:cs typeface="Arial"/>
              </a:rPr>
              <a:t>to show </a:t>
            </a:r>
            <a:r>
              <a:rPr lang="en-US" dirty="0" smtClean="0">
                <a:cs typeface="Arial"/>
              </a:rPr>
              <a:t>sharing the physical necessities.</a:t>
            </a:r>
          </a:p>
          <a:p>
            <a:r>
              <a:rPr lang="en-US" dirty="0" smtClean="0">
                <a:cs typeface="Arial"/>
              </a:rPr>
              <a:t>Since new converts remained in the city food and money were needed.</a:t>
            </a:r>
            <a:endParaRPr lang="en-US" dirty="0"/>
          </a:p>
        </p:txBody>
      </p:sp>
    </p:spTree>
    <p:extLst>
      <p:ext uri="{BB962C8B-B14F-4D97-AF65-F5344CB8AC3E}">
        <p14:creationId xmlns:p14="http://schemas.microsoft.com/office/powerpoint/2010/main" val="339047264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in process of time it came to pass, that Cain brought of the fruit of the ground an offering unto Jehovah. 4 And Abel, he also brought of the firstlings of his flock and of the fat thereof. And Jehovah had respect unto Abel and to his offering</a:t>
            </a:r>
            <a:r>
              <a:rPr lang="en-US" dirty="0" smtClean="0"/>
              <a:t>:” (Genesis 4:3-4).</a:t>
            </a:r>
            <a:endParaRPr lang="en-US" dirty="0"/>
          </a:p>
        </p:txBody>
      </p:sp>
    </p:spTree>
    <p:extLst>
      <p:ext uri="{BB962C8B-B14F-4D97-AF65-F5344CB8AC3E}">
        <p14:creationId xmlns:p14="http://schemas.microsoft.com/office/powerpoint/2010/main" val="1110871137"/>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Tithing is no longer mentioned.</a:t>
            </a:r>
          </a:p>
          <a:p>
            <a:r>
              <a:rPr lang="en-US" dirty="0" smtClean="0"/>
              <a:t>Tithing preceded the Law of Moses (Hebrews 7:1-4) as Abraham paid tithes to Melchizedek.</a:t>
            </a:r>
          </a:p>
          <a:p>
            <a:r>
              <a:rPr lang="en-US" dirty="0" smtClean="0"/>
              <a:t>Disciples now give as prospered, done in purpose and cheer (1 Cor. 16:1-2; 2 Cor. 8:14-15; 9:6-7).</a:t>
            </a:r>
            <a:endParaRPr lang="en-US" dirty="0"/>
          </a:p>
        </p:txBody>
      </p:sp>
    </p:spTree>
    <p:extLst>
      <p:ext uri="{BB962C8B-B14F-4D97-AF65-F5344CB8AC3E}">
        <p14:creationId xmlns:p14="http://schemas.microsoft.com/office/powerpoint/2010/main" val="10839033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3. “</a:t>
            </a:r>
            <a:r>
              <a:rPr lang="en-US" b="1" i="1" dirty="0" smtClean="0">
                <a:solidFill>
                  <a:srgbClr val="FFFFFF"/>
                </a:solidFill>
              </a:rPr>
              <a:t>Breaking bread</a:t>
            </a:r>
            <a:r>
              <a:rPr lang="en-US" dirty="0" smtClean="0"/>
              <a:t>” </a:t>
            </a:r>
            <a:r>
              <a:rPr lang="en-US" dirty="0" smtClean="0"/>
              <a:t>(</a:t>
            </a:r>
            <a:r>
              <a:rPr lang="en-US" dirty="0" err="1" smtClean="0">
                <a:latin typeface="Sgreek Fixed"/>
                <a:cs typeface="Sgreek Fixed"/>
              </a:rPr>
              <a:t>kala</a:t>
            </a:r>
            <a:r>
              <a:rPr lang="en-US" dirty="0" smtClean="0">
                <a:latin typeface="Sgreek Fixed"/>
                <a:cs typeface="Sgreek Fixed"/>
              </a:rPr>
              <a:t>/</a:t>
            </a:r>
            <a:r>
              <a:rPr lang="en-US" dirty="0" err="1" smtClean="0">
                <a:latin typeface="Sgreek Fixed"/>
                <a:cs typeface="Sgreek Fixed"/>
              </a:rPr>
              <a:t>sei</a:t>
            </a:r>
            <a:r>
              <a:rPr lang="en-US" dirty="0" smtClean="0">
                <a:latin typeface="Sgreek Fixed"/>
                <a:cs typeface="Sgreek Fixed"/>
              </a:rPr>
              <a:t> to=u    a)/</a:t>
            </a:r>
            <a:r>
              <a:rPr lang="en-US" dirty="0" err="1" smtClean="0">
                <a:latin typeface="Sgreek Fixed"/>
                <a:cs typeface="Sgreek Fixed"/>
              </a:rPr>
              <a:t>rtou</a:t>
            </a:r>
            <a:r>
              <a:rPr lang="en-US" dirty="0" smtClean="0">
                <a:latin typeface="Apple Chancery"/>
                <a:cs typeface="Apple Chancery"/>
              </a:rPr>
              <a:t>)</a:t>
            </a:r>
            <a:r>
              <a:rPr lang="en-US" dirty="0" smtClean="0"/>
              <a:t> means the </a:t>
            </a:r>
            <a:r>
              <a:rPr lang="en-US" dirty="0" smtClean="0"/>
              <a:t>new spiritual feast, the Lord’s Supper.</a:t>
            </a:r>
          </a:p>
          <a:p>
            <a:endParaRPr lang="en-US" dirty="0"/>
          </a:p>
          <a:p>
            <a:r>
              <a:rPr lang="en-US" dirty="0" smtClean="0"/>
              <a:t>In this context it is used two ways;</a:t>
            </a:r>
          </a:p>
          <a:p>
            <a:pPr lvl="1"/>
            <a:r>
              <a:rPr lang="en-US" dirty="0" smtClean="0"/>
              <a:t>An act of worship (Acts 2:42)</a:t>
            </a:r>
          </a:p>
          <a:p>
            <a:pPr lvl="1"/>
            <a:r>
              <a:rPr lang="en-US" dirty="0" smtClean="0"/>
              <a:t>Daily meals and food (Acts 2:46)</a:t>
            </a:r>
            <a:endParaRPr lang="en-US" dirty="0"/>
          </a:p>
        </p:txBody>
      </p:sp>
    </p:spTree>
    <p:extLst>
      <p:ext uri="{BB962C8B-B14F-4D97-AF65-F5344CB8AC3E}">
        <p14:creationId xmlns:p14="http://schemas.microsoft.com/office/powerpoint/2010/main" val="944667966"/>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they continued </a:t>
            </a:r>
            <a:r>
              <a:rPr lang="en-US" dirty="0" err="1"/>
              <a:t>stedfastly</a:t>
            </a:r>
            <a:r>
              <a:rPr lang="en-US" dirty="0"/>
              <a:t> in the apostles' teaching and fellowship, in the breaking of bread and the </a:t>
            </a:r>
            <a:r>
              <a:rPr lang="en-US" dirty="0" smtClean="0"/>
              <a:t>prayers” (v.42).</a:t>
            </a:r>
          </a:p>
          <a:p>
            <a:endParaRPr lang="en-US" dirty="0"/>
          </a:p>
          <a:p>
            <a:r>
              <a:rPr lang="en-US" dirty="0" smtClean="0"/>
              <a:t>“And </a:t>
            </a:r>
            <a:r>
              <a:rPr lang="en-US" dirty="0"/>
              <a:t>day by day, continuing </a:t>
            </a:r>
            <a:r>
              <a:rPr lang="en-US" dirty="0" err="1"/>
              <a:t>stedfastly</a:t>
            </a:r>
            <a:r>
              <a:rPr lang="en-US" dirty="0"/>
              <a:t> with one accord in the temple, and breaking bread at home, they took their food with gladness and singleness of </a:t>
            </a:r>
            <a:r>
              <a:rPr lang="en-US" dirty="0" smtClean="0"/>
              <a:t>heart” (v.46). </a:t>
            </a:r>
            <a:endParaRPr lang="en-US" dirty="0"/>
          </a:p>
        </p:txBody>
      </p:sp>
    </p:spTree>
    <p:extLst>
      <p:ext uri="{BB962C8B-B14F-4D97-AF65-F5344CB8AC3E}">
        <p14:creationId xmlns:p14="http://schemas.microsoft.com/office/powerpoint/2010/main" val="397028708"/>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One “breaking of bread” is used in connection with taking daily food, v. 46.</a:t>
            </a:r>
          </a:p>
          <a:p>
            <a:endParaRPr lang="en-US" dirty="0"/>
          </a:p>
          <a:p>
            <a:r>
              <a:rPr lang="en-US" dirty="0" smtClean="0"/>
              <a:t>So, one can conclude this simply refers to eating a common meal.</a:t>
            </a:r>
            <a:endParaRPr lang="en-US" dirty="0"/>
          </a:p>
        </p:txBody>
      </p:sp>
    </p:spTree>
    <p:extLst>
      <p:ext uri="{BB962C8B-B14F-4D97-AF65-F5344CB8AC3E}">
        <p14:creationId xmlns:p14="http://schemas.microsoft.com/office/powerpoint/2010/main" val="1018593921"/>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Notice </a:t>
            </a:r>
            <a:r>
              <a:rPr lang="en-US" dirty="0" smtClean="0"/>
              <a:t>the different connection, v. 42.</a:t>
            </a:r>
            <a:endParaRPr lang="en-US" dirty="0" smtClean="0"/>
          </a:p>
          <a:p>
            <a:endParaRPr lang="en-US" dirty="0"/>
          </a:p>
          <a:p>
            <a:r>
              <a:rPr lang="en-US" dirty="0" smtClean="0"/>
              <a:t>“Breaking bread” is used in the list of new worship in Christ: along with apostles’ doctrine, fellowship, and prayers.</a:t>
            </a:r>
          </a:p>
          <a:p>
            <a:r>
              <a:rPr lang="en-US" dirty="0" smtClean="0"/>
              <a:t>One can conclude it therefore refers to something done in worship to God.</a:t>
            </a:r>
            <a:endParaRPr lang="en-US" dirty="0"/>
          </a:p>
        </p:txBody>
      </p:sp>
    </p:spTree>
    <p:extLst>
      <p:ext uri="{BB962C8B-B14F-4D97-AF65-F5344CB8AC3E}">
        <p14:creationId xmlns:p14="http://schemas.microsoft.com/office/powerpoint/2010/main" val="522791826"/>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This meal is eaten in memory of the Lord’s death.</a:t>
            </a:r>
          </a:p>
          <a:p>
            <a:endParaRPr lang="en-US" dirty="0"/>
          </a:p>
          <a:p>
            <a:r>
              <a:rPr lang="en-US" dirty="0"/>
              <a:t> </a:t>
            </a:r>
            <a:r>
              <a:rPr lang="en-US" dirty="0" smtClean="0"/>
              <a:t>“For </a:t>
            </a:r>
            <a:r>
              <a:rPr lang="en-US" dirty="0"/>
              <a:t>as often as you eat this bread and drink the cup, you proclaim the Lord's death until He </a:t>
            </a:r>
            <a:r>
              <a:rPr lang="en-US" dirty="0" smtClean="0"/>
              <a:t>comes” (1 Cor. 11:26).</a:t>
            </a:r>
            <a:endParaRPr lang="en-US" dirty="0"/>
          </a:p>
        </p:txBody>
      </p:sp>
    </p:spTree>
    <p:extLst>
      <p:ext uri="{BB962C8B-B14F-4D97-AF65-F5344CB8AC3E}">
        <p14:creationId xmlns:p14="http://schemas.microsoft.com/office/powerpoint/2010/main" val="707974678"/>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This meal was eaten in direct obedience to Jesus’ instruction.</a:t>
            </a:r>
          </a:p>
          <a:p>
            <a:endParaRPr lang="en-US" dirty="0"/>
          </a:p>
          <a:p>
            <a:r>
              <a:rPr lang="en-US" dirty="0"/>
              <a:t>“and I appoint unto you a kingdom, even as my Father appointed unto me, 30 that ye may eat and drink at my table in my kingdom; and ye shall sit on thrones judging the twelve tribes of </a:t>
            </a:r>
            <a:r>
              <a:rPr lang="en-US" dirty="0" smtClean="0"/>
              <a:t>Israel” (Luke 22:29-30).</a:t>
            </a:r>
            <a:endParaRPr lang="en-US" dirty="0"/>
          </a:p>
        </p:txBody>
      </p:sp>
    </p:spTree>
    <p:extLst>
      <p:ext uri="{BB962C8B-B14F-4D97-AF65-F5344CB8AC3E}">
        <p14:creationId xmlns:p14="http://schemas.microsoft.com/office/powerpoint/2010/main" val="1486980912"/>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early Christians regularly ate this meal on Sundays.</a:t>
            </a:r>
          </a:p>
          <a:p>
            <a:endParaRPr lang="en-US" dirty="0"/>
          </a:p>
          <a:p>
            <a:r>
              <a:rPr lang="en-US" dirty="0"/>
              <a:t>“And upon the first day of the week, when we were gathered together to break bread, Paul discoursed with them, intending to depart on the morrow; and prolonged his speech until midnight” </a:t>
            </a:r>
            <a:r>
              <a:rPr lang="en-US" dirty="0" smtClean="0"/>
              <a:t>(Acts 20:7). </a:t>
            </a:r>
            <a:endParaRPr lang="en-US" dirty="0"/>
          </a:p>
        </p:txBody>
      </p:sp>
    </p:spTree>
    <p:extLst>
      <p:ext uri="{BB962C8B-B14F-4D97-AF65-F5344CB8AC3E}">
        <p14:creationId xmlns:p14="http://schemas.microsoft.com/office/powerpoint/2010/main" val="3569707521"/>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Sunday became very special.</a:t>
            </a:r>
          </a:p>
          <a:p>
            <a:r>
              <a:rPr lang="en-US" dirty="0" smtClean="0"/>
              <a:t>Jews had long revered “</a:t>
            </a:r>
            <a:r>
              <a:rPr lang="en-US" dirty="0" err="1" smtClean="0"/>
              <a:t>sabbaths</a:t>
            </a:r>
            <a:r>
              <a:rPr lang="en-US" dirty="0" smtClean="0"/>
              <a:t>,</a:t>
            </a:r>
            <a:br>
              <a:rPr lang="en-US" dirty="0" smtClean="0"/>
            </a:br>
            <a:r>
              <a:rPr lang="en-US" dirty="0" smtClean="0"/>
              <a:t>Saturdays, as a day of rest.  The root meaning of </a:t>
            </a:r>
            <a:r>
              <a:rPr lang="en-US" dirty="0" err="1" smtClean="0"/>
              <a:t>sabbath</a:t>
            </a:r>
            <a:r>
              <a:rPr lang="en-US" dirty="0" smtClean="0"/>
              <a:t> is “to cease.”</a:t>
            </a:r>
          </a:p>
          <a:p>
            <a:endParaRPr lang="en-US" dirty="0"/>
          </a:p>
          <a:p>
            <a:r>
              <a:rPr lang="en-US" dirty="0" smtClean="0"/>
              <a:t>“Remember </a:t>
            </a:r>
            <a:r>
              <a:rPr lang="en-US" dirty="0"/>
              <a:t>the </a:t>
            </a:r>
            <a:r>
              <a:rPr lang="en-US" dirty="0" err="1"/>
              <a:t>sabbath</a:t>
            </a:r>
            <a:r>
              <a:rPr lang="en-US" dirty="0"/>
              <a:t> day, to keep it holy. 9 Six days shalt thou labor, and do all thy work; 10 but the seventh day is a </a:t>
            </a:r>
            <a:r>
              <a:rPr lang="en-US" dirty="0" err="1"/>
              <a:t>sabbath</a:t>
            </a:r>
            <a:r>
              <a:rPr lang="en-US" dirty="0"/>
              <a:t> unto Jehovah thy </a:t>
            </a:r>
            <a:r>
              <a:rPr lang="en-US" dirty="0" smtClean="0"/>
              <a:t>God…”</a:t>
            </a:r>
            <a:endParaRPr lang="en-US" dirty="0"/>
          </a:p>
        </p:txBody>
      </p:sp>
    </p:spTree>
    <p:extLst>
      <p:ext uri="{BB962C8B-B14F-4D97-AF65-F5344CB8AC3E}">
        <p14:creationId xmlns:p14="http://schemas.microsoft.com/office/powerpoint/2010/main" val="2037406929"/>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 </a:t>
            </a:r>
            <a:r>
              <a:rPr lang="en-US" dirty="0" err="1" smtClean="0"/>
              <a:t>sabbath</a:t>
            </a:r>
            <a:r>
              <a:rPr lang="en-US" dirty="0" smtClean="0"/>
              <a:t> rest was given only to Israel.</a:t>
            </a:r>
          </a:p>
          <a:p>
            <a:r>
              <a:rPr lang="en-US" dirty="0" smtClean="0"/>
              <a:t>It referred back to Creation.</a:t>
            </a:r>
          </a:p>
          <a:p>
            <a:r>
              <a:rPr lang="en-US" dirty="0" smtClean="0"/>
              <a:t>Yet, Israel was its only recipient.</a:t>
            </a:r>
          </a:p>
          <a:p>
            <a:endParaRPr lang="en-US" dirty="0"/>
          </a:p>
          <a:p>
            <a:r>
              <a:rPr lang="en-US" dirty="0" smtClean="0"/>
              <a:t>“So </a:t>
            </a:r>
            <a:r>
              <a:rPr lang="en-US" dirty="0"/>
              <a:t>I caused them to go forth out of the land of Egypt, and brought them into the </a:t>
            </a:r>
            <a:r>
              <a:rPr lang="en-US" dirty="0" smtClean="0"/>
              <a:t>wilderness…” </a:t>
            </a:r>
          </a:p>
          <a:p>
            <a:endParaRPr lang="en-US" dirty="0" smtClean="0"/>
          </a:p>
        </p:txBody>
      </p:sp>
    </p:spTree>
    <p:extLst>
      <p:ext uri="{BB962C8B-B14F-4D97-AF65-F5344CB8AC3E}">
        <p14:creationId xmlns:p14="http://schemas.microsoft.com/office/powerpoint/2010/main" val="351180271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Over and over throughout the Old Testament worship is central.</a:t>
            </a:r>
          </a:p>
          <a:p>
            <a:r>
              <a:rPr lang="en-US" dirty="0" smtClean="0"/>
              <a:t>From the altars of Abram, the golden calves and the written Law at Sinai, to the changes </a:t>
            </a:r>
            <a:r>
              <a:rPr lang="en-US" dirty="0" err="1" smtClean="0"/>
              <a:t>Jereboam</a:t>
            </a:r>
            <a:r>
              <a:rPr lang="en-US" dirty="0" smtClean="0"/>
              <a:t> made when Israel was split, worship continued to be central.</a:t>
            </a:r>
          </a:p>
        </p:txBody>
      </p:sp>
    </p:spTree>
    <p:extLst>
      <p:ext uri="{BB962C8B-B14F-4D97-AF65-F5344CB8AC3E}">
        <p14:creationId xmlns:p14="http://schemas.microsoft.com/office/powerpoint/2010/main" val="3991556835"/>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“…11 </a:t>
            </a:r>
            <a:r>
              <a:rPr lang="en-US" dirty="0"/>
              <a:t>And I gave them my statutes, and showed them mine ordinances, which if a man do, he shall live in them. 12 Moreover also I gave them my </a:t>
            </a:r>
            <a:r>
              <a:rPr lang="en-US" dirty="0" err="1"/>
              <a:t>sabbaths</a:t>
            </a:r>
            <a:r>
              <a:rPr lang="en-US" dirty="0"/>
              <a:t>, to be a sign between me and them, that they might know that I am Jehovah that </a:t>
            </a:r>
            <a:r>
              <a:rPr lang="en-US" dirty="0" err="1"/>
              <a:t>sanctifieth</a:t>
            </a:r>
            <a:r>
              <a:rPr lang="en-US" dirty="0"/>
              <a:t> </a:t>
            </a:r>
            <a:r>
              <a:rPr lang="en-US" dirty="0" smtClean="0"/>
              <a:t>them” (Ezekiel 20:10-12).</a:t>
            </a:r>
          </a:p>
          <a:p>
            <a:r>
              <a:rPr lang="en-US" dirty="0" smtClean="0"/>
              <a:t>The first mention of </a:t>
            </a:r>
            <a:r>
              <a:rPr lang="en-US" dirty="0" err="1" smtClean="0"/>
              <a:t>sabbath</a:t>
            </a:r>
            <a:r>
              <a:rPr lang="en-US" dirty="0" smtClean="0"/>
              <a:t> is Exodus 16. </a:t>
            </a:r>
            <a:endParaRPr lang="en-US" dirty="0"/>
          </a:p>
        </p:txBody>
      </p:sp>
    </p:spTree>
    <p:extLst>
      <p:ext uri="{BB962C8B-B14F-4D97-AF65-F5344CB8AC3E}">
        <p14:creationId xmlns:p14="http://schemas.microsoft.com/office/powerpoint/2010/main" val="3900217824"/>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dirty="0"/>
              <a:t>Paul spoke plainly about what had happened to the Law of </a:t>
            </a:r>
            <a:r>
              <a:rPr lang="en-US" dirty="0" smtClean="0"/>
              <a:t>Moses:</a:t>
            </a:r>
          </a:p>
          <a:p>
            <a:r>
              <a:rPr lang="en-US" dirty="0" smtClean="0"/>
              <a:t>“…having </a:t>
            </a:r>
            <a:r>
              <a:rPr lang="en-US" dirty="0"/>
              <a:t>blotted out the bond written in ordinances that was against us, which was contrary to us: and he hath taken it out that way, nailing it to the cross; having despoiled the principalities and the powers, he made a show of them openly, triumphing over them in </a:t>
            </a:r>
            <a:r>
              <a:rPr lang="en-US" dirty="0" smtClean="0"/>
              <a:t>it…”</a:t>
            </a:r>
            <a:endParaRPr lang="en-US" dirty="0"/>
          </a:p>
        </p:txBody>
      </p:sp>
    </p:spTree>
    <p:extLst>
      <p:ext uri="{BB962C8B-B14F-4D97-AF65-F5344CB8AC3E}">
        <p14:creationId xmlns:p14="http://schemas.microsoft.com/office/powerpoint/2010/main" val="434614519"/>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t>
            </a:r>
            <a:r>
              <a:rPr lang="en-US" dirty="0"/>
              <a:t>…Let no man therefore judge you in meat, or in drink, or in respect of a feast day or a new moon or a </a:t>
            </a:r>
            <a:r>
              <a:rPr lang="en-US" dirty="0" err="1"/>
              <a:t>sabbath</a:t>
            </a:r>
            <a:r>
              <a:rPr lang="en-US" dirty="0"/>
              <a:t> day: 17 which are a shadow of the things to come; but the body is Christ's” (Colossians 2:14-17).</a:t>
            </a:r>
          </a:p>
          <a:p>
            <a:endParaRPr lang="en-US" dirty="0"/>
          </a:p>
        </p:txBody>
      </p:sp>
    </p:spTree>
    <p:extLst>
      <p:ext uri="{BB962C8B-B14F-4D97-AF65-F5344CB8AC3E}">
        <p14:creationId xmlns:p14="http://schemas.microsoft.com/office/powerpoint/2010/main" val="445856398"/>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However a </a:t>
            </a:r>
            <a:r>
              <a:rPr lang="en-US" dirty="0" smtClean="0"/>
              <a:t>“</a:t>
            </a:r>
            <a:r>
              <a:rPr lang="en-US" dirty="0" err="1" smtClean="0"/>
              <a:t>sabbath</a:t>
            </a:r>
            <a:r>
              <a:rPr lang="en-US" dirty="0" smtClean="0"/>
              <a:t>” </a:t>
            </a:r>
            <a:r>
              <a:rPr lang="en-US" dirty="0" smtClean="0"/>
              <a:t>does await the saved.</a:t>
            </a:r>
          </a:p>
          <a:p>
            <a:endParaRPr lang="en-US" dirty="0"/>
          </a:p>
          <a:p>
            <a:r>
              <a:rPr lang="en-US" dirty="0" smtClean="0"/>
              <a:t>“There </a:t>
            </a:r>
            <a:r>
              <a:rPr lang="en-US" dirty="0" err="1"/>
              <a:t>remaineth</a:t>
            </a:r>
            <a:r>
              <a:rPr lang="en-US" dirty="0"/>
              <a:t> therefore a </a:t>
            </a:r>
            <a:r>
              <a:rPr lang="en-US" dirty="0" err="1"/>
              <a:t>sabbath</a:t>
            </a:r>
            <a:r>
              <a:rPr lang="en-US" dirty="0"/>
              <a:t> rest for the people of God. 10 For he that is entered into his rest hath himself also rested from his works, as God did from </a:t>
            </a:r>
            <a:r>
              <a:rPr lang="en-US" dirty="0" smtClean="0"/>
              <a:t>his” (Hebrews 4:9-10).</a:t>
            </a:r>
            <a:endParaRPr lang="en-US" dirty="0"/>
          </a:p>
        </p:txBody>
      </p:sp>
    </p:spTree>
    <p:extLst>
      <p:ext uri="{BB962C8B-B14F-4D97-AF65-F5344CB8AC3E}">
        <p14:creationId xmlns:p14="http://schemas.microsoft.com/office/powerpoint/2010/main" val="3060461809"/>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4.  “</a:t>
            </a:r>
            <a:r>
              <a:rPr lang="en-US" b="1" i="1" dirty="0" smtClean="0">
                <a:solidFill>
                  <a:srgbClr val="FFFFFF"/>
                </a:solidFill>
              </a:rPr>
              <a:t>Prayers</a:t>
            </a:r>
            <a:r>
              <a:rPr lang="en-US" dirty="0" smtClean="0"/>
              <a:t>” were now through a new Mediator, Jesus Christ.</a:t>
            </a:r>
          </a:p>
          <a:p>
            <a:endParaRPr lang="en-US" dirty="0"/>
          </a:p>
          <a:p>
            <a:r>
              <a:rPr lang="en-US" dirty="0" smtClean="0"/>
              <a:t>“Whatever </a:t>
            </a:r>
            <a:r>
              <a:rPr lang="en-US" dirty="0"/>
              <a:t>you do in word or deed, do all in the name of the Lord Jesus, giving thanks through Him to God the </a:t>
            </a:r>
            <a:r>
              <a:rPr lang="en-US" dirty="0" smtClean="0"/>
              <a:t>Father”  (Colossians 3:17).</a:t>
            </a:r>
            <a:endParaRPr lang="en-US" dirty="0"/>
          </a:p>
          <a:p>
            <a:endParaRPr lang="en-US" dirty="0"/>
          </a:p>
        </p:txBody>
      </p:sp>
    </p:spTree>
    <p:extLst>
      <p:ext uri="{BB962C8B-B14F-4D97-AF65-F5344CB8AC3E}">
        <p14:creationId xmlns:p14="http://schemas.microsoft.com/office/powerpoint/2010/main" val="3343711386"/>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“First, I thank my God through Jesus Christ for you all, that your faith is proclaimed throughout the whole world. 9 For God is my witness, whom I serve in my spirit in the gospel of his Son, how unceasingly I make mention of you, always in my prayers 10 making request, if by any means now at length I may be prospered by the will of God to come unto </a:t>
            </a:r>
            <a:r>
              <a:rPr lang="en-US" dirty="0" smtClean="0"/>
              <a:t>you” (Romans 1:8-10).</a:t>
            </a:r>
            <a:endParaRPr lang="en-US" dirty="0"/>
          </a:p>
        </p:txBody>
      </p:sp>
    </p:spTree>
    <p:extLst>
      <p:ext uri="{BB962C8B-B14F-4D97-AF65-F5344CB8AC3E}">
        <p14:creationId xmlns:p14="http://schemas.microsoft.com/office/powerpoint/2010/main" val="920512887"/>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“For there is one God, and one mediator also between God and men, the man Christ Jesus” (1 Timothy 2:5).</a:t>
            </a:r>
          </a:p>
          <a:p>
            <a:endParaRPr lang="en-US" dirty="0" smtClean="0"/>
          </a:p>
          <a:p>
            <a:r>
              <a:rPr lang="en-US" dirty="0"/>
              <a:t>Previously the Jews could pray to God respectfully, but now it is in Christ</a:t>
            </a:r>
            <a:r>
              <a:rPr lang="en-US" dirty="0" smtClean="0"/>
              <a:t>.</a:t>
            </a:r>
          </a:p>
          <a:p>
            <a:endParaRPr lang="en-US" dirty="0"/>
          </a:p>
          <a:p>
            <a:r>
              <a:rPr lang="en-US" dirty="0"/>
              <a:t>(Jesus is still called a “man” in eternity!)</a:t>
            </a:r>
          </a:p>
          <a:p>
            <a:endParaRPr lang="en-US" dirty="0"/>
          </a:p>
        </p:txBody>
      </p:sp>
    </p:spTree>
    <p:extLst>
      <p:ext uri="{BB962C8B-B14F-4D97-AF65-F5344CB8AC3E}">
        <p14:creationId xmlns:p14="http://schemas.microsoft.com/office/powerpoint/2010/main" val="3833015455"/>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Thus 4 major changes in worship are discovered in Acts of the Apostles.</a:t>
            </a:r>
          </a:p>
          <a:p>
            <a:r>
              <a:rPr lang="en-US" dirty="0" smtClean="0"/>
              <a:t>Jesus described true worship: </a:t>
            </a:r>
          </a:p>
          <a:p>
            <a:pPr lvl="1"/>
            <a:r>
              <a:rPr lang="en-US" b="1" i="1" dirty="0" smtClean="0">
                <a:solidFill>
                  <a:srgbClr val="FFFFFF"/>
                </a:solidFill>
              </a:rPr>
              <a:t>In spirit</a:t>
            </a:r>
            <a:r>
              <a:rPr lang="en-US" dirty="0" smtClean="0"/>
              <a:t>, from the inner person</a:t>
            </a:r>
          </a:p>
          <a:p>
            <a:pPr lvl="1"/>
            <a:r>
              <a:rPr lang="en-US" b="1" i="1" dirty="0" smtClean="0">
                <a:solidFill>
                  <a:srgbClr val="FFFFFF"/>
                </a:solidFill>
              </a:rPr>
              <a:t>In truth</a:t>
            </a:r>
            <a:r>
              <a:rPr lang="en-US" dirty="0" smtClean="0"/>
              <a:t>, according to God’s revelation</a:t>
            </a:r>
          </a:p>
          <a:p>
            <a:pPr lvl="1"/>
            <a:endParaRPr lang="en-US" dirty="0"/>
          </a:p>
          <a:p>
            <a:pPr marL="457200" lvl="1" indent="0">
              <a:buNone/>
            </a:pPr>
            <a:endParaRPr lang="en-US" dirty="0"/>
          </a:p>
        </p:txBody>
      </p:sp>
    </p:spTree>
    <p:extLst>
      <p:ext uri="{BB962C8B-B14F-4D97-AF65-F5344CB8AC3E}">
        <p14:creationId xmlns:p14="http://schemas.microsoft.com/office/powerpoint/2010/main" val="1368433790"/>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“But </a:t>
            </a:r>
            <a:r>
              <a:rPr lang="en-US" dirty="0"/>
              <a:t>the hour cometh, and now is, when the true worshippers shall worship the Father in spirit and truth: for such doth the Father seek to be his worshippers. 24 God is a Spirit: and they that worship him must worship in spirit and </a:t>
            </a:r>
            <a:r>
              <a:rPr lang="en-US" dirty="0" smtClean="0"/>
              <a:t>truth” </a:t>
            </a:r>
          </a:p>
          <a:p>
            <a:r>
              <a:rPr lang="en-US" dirty="0" smtClean="0"/>
              <a:t>John 4:23-24). </a:t>
            </a:r>
            <a:endParaRPr lang="en-US" dirty="0"/>
          </a:p>
        </p:txBody>
      </p:sp>
    </p:spTree>
    <p:extLst>
      <p:ext uri="{BB962C8B-B14F-4D97-AF65-F5344CB8AC3E}">
        <p14:creationId xmlns:p14="http://schemas.microsoft.com/office/powerpoint/2010/main" val="2848663882"/>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Only the spirit of man can touch or commune with God the Spirit.</a:t>
            </a:r>
          </a:p>
          <a:p>
            <a:r>
              <a:rPr lang="en-US" dirty="0" smtClean="0"/>
              <a:t>The highest </a:t>
            </a:r>
            <a:r>
              <a:rPr lang="en-US" smtClean="0"/>
              <a:t>and noblest part </a:t>
            </a:r>
            <a:r>
              <a:rPr lang="en-US" dirty="0" smtClean="0"/>
              <a:t>of man is his spirit.</a:t>
            </a:r>
          </a:p>
          <a:p>
            <a:r>
              <a:rPr lang="en-US" dirty="0" smtClean="0"/>
              <a:t>True worship is when the spirit, the immortal and invisible part of man, meets with God.</a:t>
            </a:r>
            <a:endParaRPr lang="en-US" dirty="0"/>
          </a:p>
        </p:txBody>
      </p:sp>
    </p:spTree>
    <p:extLst>
      <p:ext uri="{BB962C8B-B14F-4D97-AF65-F5344CB8AC3E}">
        <p14:creationId xmlns:p14="http://schemas.microsoft.com/office/powerpoint/2010/main" val="205141928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God instructed three major feasts:</a:t>
            </a:r>
          </a:p>
          <a:p>
            <a:endParaRPr lang="en-US" dirty="0"/>
          </a:p>
          <a:p>
            <a:r>
              <a:rPr lang="en-US" dirty="0" smtClean="0"/>
              <a:t>Passover,</a:t>
            </a:r>
          </a:p>
          <a:p>
            <a:r>
              <a:rPr lang="en-US" dirty="0" smtClean="0"/>
              <a:t>Pentecost,</a:t>
            </a:r>
          </a:p>
          <a:p>
            <a:r>
              <a:rPr lang="en-US" dirty="0" smtClean="0"/>
              <a:t>Tabernacles.</a:t>
            </a:r>
          </a:p>
          <a:p>
            <a:endParaRPr lang="en-US" dirty="0"/>
          </a:p>
          <a:p>
            <a:r>
              <a:rPr lang="en-US" dirty="0" smtClean="0"/>
              <a:t>(Leviticus 23; Deuteronomy 16)</a:t>
            </a:r>
          </a:p>
          <a:p>
            <a:endParaRPr lang="en-US" dirty="0"/>
          </a:p>
          <a:p>
            <a:endParaRPr lang="en-US" dirty="0"/>
          </a:p>
        </p:txBody>
      </p:sp>
    </p:spTree>
    <p:extLst>
      <p:ext uri="{BB962C8B-B14F-4D97-AF65-F5344CB8AC3E}">
        <p14:creationId xmlns:p14="http://schemas.microsoft.com/office/powerpoint/2010/main" val="1592873200"/>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Worship in truth is when his offerings are according to true instructions and desires of God are followed.</a:t>
            </a:r>
          </a:p>
          <a:p>
            <a:endParaRPr lang="en-US" dirty="0"/>
          </a:p>
          <a:p>
            <a:r>
              <a:rPr lang="en-US" dirty="0" smtClean="0"/>
              <a:t>“Sanctify them in the truth: they word is truth” (John 17:17).</a:t>
            </a:r>
            <a:endParaRPr lang="en-US" dirty="0"/>
          </a:p>
        </p:txBody>
      </p:sp>
    </p:spTree>
    <p:extLst>
      <p:ext uri="{BB962C8B-B14F-4D97-AF65-F5344CB8AC3E}">
        <p14:creationId xmlns:p14="http://schemas.microsoft.com/office/powerpoint/2010/main" val="2651298059"/>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4 observations about true worship:</a:t>
            </a:r>
          </a:p>
          <a:p>
            <a:endParaRPr lang="en-US" dirty="0"/>
          </a:p>
          <a:p>
            <a:pPr lvl="1"/>
            <a:r>
              <a:rPr lang="en-US" dirty="0" smtClean="0"/>
              <a:t>Internal</a:t>
            </a:r>
          </a:p>
          <a:p>
            <a:pPr lvl="1"/>
            <a:r>
              <a:rPr lang="en-US" dirty="0" smtClean="0"/>
              <a:t>Intentional</a:t>
            </a:r>
          </a:p>
          <a:p>
            <a:pPr lvl="1"/>
            <a:r>
              <a:rPr lang="en-US" dirty="0" smtClean="0"/>
              <a:t>Intermittent</a:t>
            </a:r>
          </a:p>
          <a:p>
            <a:pPr lvl="1"/>
            <a:r>
              <a:rPr lang="en-US" dirty="0" smtClean="0"/>
              <a:t>Vertical</a:t>
            </a:r>
          </a:p>
        </p:txBody>
      </p:sp>
    </p:spTree>
    <p:extLst>
      <p:ext uri="{BB962C8B-B14F-4D97-AF65-F5344CB8AC3E}">
        <p14:creationId xmlns:p14="http://schemas.microsoft.com/office/powerpoint/2010/main" val="3854407314"/>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Acts of the Apostles implies conclusions.</a:t>
            </a:r>
          </a:p>
          <a:p>
            <a:endParaRPr lang="en-US" dirty="0"/>
          </a:p>
          <a:p>
            <a:r>
              <a:rPr lang="en-US" dirty="0" smtClean="0"/>
              <a:t>1. General actions of worship are done at any time, not limited to group action or to assemblies.</a:t>
            </a:r>
          </a:p>
          <a:p>
            <a:r>
              <a:rPr lang="en-US" dirty="0" smtClean="0"/>
              <a:t>2. One item of worship was found only in assemblies on the first day of each week.</a:t>
            </a:r>
            <a:endParaRPr lang="en-US" dirty="0"/>
          </a:p>
        </p:txBody>
      </p:sp>
    </p:spTree>
    <p:extLst>
      <p:ext uri="{BB962C8B-B14F-4D97-AF65-F5344CB8AC3E}">
        <p14:creationId xmlns:p14="http://schemas.microsoft.com/office/powerpoint/2010/main" val="2126682817"/>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3. One supper was called the Lord’s, and one day was called Lord’s Day (Rev. 1:10).</a:t>
            </a:r>
          </a:p>
          <a:p>
            <a:r>
              <a:rPr lang="en-US" dirty="0" smtClean="0"/>
              <a:t>4. Since it is God who is worshipped, it is God who tells us what is acceptable.</a:t>
            </a:r>
          </a:p>
          <a:p>
            <a:r>
              <a:rPr lang="en-US" dirty="0" smtClean="0"/>
              <a:t>5. Persons become their own gods when they expect worship is to please them!</a:t>
            </a:r>
            <a:endParaRPr lang="en-US" dirty="0"/>
          </a:p>
        </p:txBody>
      </p:sp>
    </p:spTree>
    <p:extLst>
      <p:ext uri="{BB962C8B-B14F-4D97-AF65-F5344CB8AC3E}">
        <p14:creationId xmlns:p14="http://schemas.microsoft.com/office/powerpoint/2010/main" val="2536668275"/>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Acts of the Apostles is truly a record of momentous changes in worship.</a:t>
            </a:r>
          </a:p>
          <a:p>
            <a:r>
              <a:rPr lang="en-US" dirty="0" smtClean="0"/>
              <a:t>How marvelous it is that every Christian can function as a priest, offering acceptable praise, honor, and glory to our great God.</a:t>
            </a:r>
            <a:endParaRPr lang="en-US" dirty="0"/>
          </a:p>
        </p:txBody>
      </p:sp>
    </p:spTree>
    <p:extLst>
      <p:ext uri="{BB962C8B-B14F-4D97-AF65-F5344CB8AC3E}">
        <p14:creationId xmlns:p14="http://schemas.microsoft.com/office/powerpoint/2010/main" val="1321355092"/>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dirty="0"/>
              <a:t>“But ye are a elect race, a royal priesthood, a holy nation, a people for God's own possession, that ye may show forth the </a:t>
            </a:r>
            <a:r>
              <a:rPr lang="en-US" dirty="0" err="1"/>
              <a:t>excellencies</a:t>
            </a:r>
            <a:r>
              <a:rPr lang="en-US" dirty="0"/>
              <a:t> of him who called you out of darkness into his </a:t>
            </a:r>
            <a:r>
              <a:rPr lang="en-US" dirty="0" err="1"/>
              <a:t>marvellous</a:t>
            </a:r>
            <a:r>
              <a:rPr lang="en-US"/>
              <a:t> light: 10 who in time past were no people, but now are the people of God: who had not obtained mercy, but now have obtained mercy” </a:t>
            </a:r>
            <a:r>
              <a:rPr lang="en-US" dirty="0" smtClean="0"/>
              <a:t>(1 Peter 2:9-10).</a:t>
            </a:r>
            <a:endParaRPr lang="en-US" dirty="0"/>
          </a:p>
        </p:txBody>
      </p:sp>
    </p:spTree>
    <p:extLst>
      <p:ext uri="{BB962C8B-B14F-4D97-AF65-F5344CB8AC3E}">
        <p14:creationId xmlns:p14="http://schemas.microsoft.com/office/powerpoint/2010/main" val="3766993270"/>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Christians are </a:t>
            </a:r>
            <a:r>
              <a:rPr lang="en-US" b="1" i="1" dirty="0" smtClean="0"/>
              <a:t>royal priests</a:t>
            </a:r>
            <a:r>
              <a:rPr lang="en-US" dirty="0" smtClean="0"/>
              <a:t>!</a:t>
            </a:r>
          </a:p>
          <a:p>
            <a:r>
              <a:rPr lang="en-US" dirty="0" smtClean="0"/>
              <a:t>Their worship is </a:t>
            </a:r>
            <a:r>
              <a:rPr lang="en-US" b="1" i="1" dirty="0" smtClean="0"/>
              <a:t>acceptable to God.</a:t>
            </a:r>
          </a:p>
          <a:p>
            <a:endParaRPr lang="en-US" dirty="0"/>
          </a:p>
          <a:p>
            <a:r>
              <a:rPr lang="en-US" dirty="0" smtClean="0"/>
              <a:t>Therefore, “let us draw near with a true heart in </a:t>
            </a:r>
            <a:r>
              <a:rPr lang="en-US" dirty="0" err="1" smtClean="0"/>
              <a:t>fulness</a:t>
            </a:r>
            <a:r>
              <a:rPr lang="en-US" dirty="0" smtClean="0"/>
              <a:t> of faith” (Heb. 10:22).</a:t>
            </a:r>
          </a:p>
          <a:p>
            <a:endParaRPr lang="en-US" dirty="0"/>
          </a:p>
        </p:txBody>
      </p:sp>
    </p:spTree>
    <p:extLst>
      <p:ext uri="{BB962C8B-B14F-4D97-AF65-F5344CB8AC3E}">
        <p14:creationId xmlns:p14="http://schemas.microsoft.com/office/powerpoint/2010/main" val="1237300975"/>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b="1" dirty="0"/>
              <a:t>Hallelujah</a:t>
            </a:r>
            <a:r>
              <a:rPr lang="en-US" b="1" dirty="0" smtClean="0"/>
              <a:t>!    Hallelujah!    Hallelujah!</a:t>
            </a:r>
            <a:endParaRPr lang="en-US" b="1" dirty="0"/>
          </a:p>
          <a:p>
            <a:endParaRPr lang="en-US" dirty="0"/>
          </a:p>
        </p:txBody>
      </p:sp>
    </p:spTree>
    <p:extLst>
      <p:ext uri="{BB962C8B-B14F-4D97-AF65-F5344CB8AC3E}">
        <p14:creationId xmlns:p14="http://schemas.microsoft.com/office/powerpoint/2010/main" val="177449070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 </a:t>
            </a:r>
            <a:r>
              <a:rPr lang="en-US" dirty="0" err="1" smtClean="0"/>
              <a:t>Jereboram</a:t>
            </a:r>
            <a:r>
              <a:rPr lang="en-US" dirty="0" smtClean="0"/>
              <a:t> changes them </a:t>
            </a:r>
            <a:r>
              <a:rPr lang="en-US" dirty="0" smtClean="0"/>
              <a:t>(1 Kings 12).</a:t>
            </a:r>
          </a:p>
          <a:p>
            <a:endParaRPr lang="en-US" dirty="0"/>
          </a:p>
          <a:p>
            <a:r>
              <a:rPr lang="en-US" dirty="0" smtClean="0"/>
              <a:t>Golden calves at Dan and Bethel</a:t>
            </a:r>
          </a:p>
          <a:p>
            <a:r>
              <a:rPr lang="en-US" dirty="0" smtClean="0"/>
              <a:t>High </a:t>
            </a:r>
            <a:r>
              <a:rPr lang="en-US" dirty="0" smtClean="0"/>
              <a:t>places</a:t>
            </a:r>
          </a:p>
          <a:p>
            <a:r>
              <a:rPr lang="en-US" dirty="0" err="1" smtClean="0"/>
              <a:t>Asherah</a:t>
            </a:r>
            <a:endParaRPr lang="en-US" dirty="0" smtClean="0"/>
          </a:p>
          <a:p>
            <a:r>
              <a:rPr lang="en-US" dirty="0" smtClean="0"/>
              <a:t>Priests not of the tribe of Levi</a:t>
            </a:r>
          </a:p>
          <a:p>
            <a:r>
              <a:rPr lang="en-US" dirty="0" smtClean="0"/>
              <a:t>Feast in the eighth month</a:t>
            </a:r>
          </a:p>
        </p:txBody>
      </p:sp>
    </p:spTree>
    <p:extLst>
      <p:ext uri="{BB962C8B-B14F-4D97-AF65-F5344CB8AC3E}">
        <p14:creationId xmlns:p14="http://schemas.microsoft.com/office/powerpoint/2010/main" val="97906292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 most momentous event happened on a worship day, Pentecost, in Jerusalem.</a:t>
            </a:r>
          </a:p>
          <a:p>
            <a:endParaRPr lang="en-US" dirty="0" smtClean="0"/>
          </a:p>
          <a:p>
            <a:pPr marL="0" indent="0">
              <a:buNone/>
            </a:pPr>
            <a:endParaRPr lang="en-US" dirty="0"/>
          </a:p>
          <a:p>
            <a:r>
              <a:rPr lang="en-US" dirty="0" smtClean="0"/>
              <a:t>“And </a:t>
            </a:r>
            <a:r>
              <a:rPr lang="en-US" dirty="0"/>
              <a:t>they continued </a:t>
            </a:r>
            <a:r>
              <a:rPr lang="en-US" dirty="0" err="1"/>
              <a:t>stedfastly</a:t>
            </a:r>
            <a:r>
              <a:rPr lang="en-US" dirty="0"/>
              <a:t> in the apostles' teaching and fellowship, in the breaking of bread and the </a:t>
            </a:r>
            <a:r>
              <a:rPr lang="en-US" dirty="0" smtClean="0"/>
              <a:t>prayers” </a:t>
            </a:r>
          </a:p>
          <a:p>
            <a:r>
              <a:rPr lang="en-US" dirty="0" smtClean="0"/>
              <a:t>(Acts 2:42). </a:t>
            </a:r>
            <a:endParaRPr lang="en-US" dirty="0"/>
          </a:p>
        </p:txBody>
      </p:sp>
    </p:spTree>
    <p:extLst>
      <p:ext uri="{BB962C8B-B14F-4D97-AF65-F5344CB8AC3E}">
        <p14:creationId xmlns:p14="http://schemas.microsoft.com/office/powerpoint/2010/main" val="412130324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worship of thousands of Jews changed in just one day!</a:t>
            </a:r>
          </a:p>
          <a:p>
            <a:r>
              <a:rPr lang="en-US" dirty="0" smtClean="0"/>
              <a:t>Suddenly these </a:t>
            </a:r>
            <a:r>
              <a:rPr lang="en-US" dirty="0" smtClean="0"/>
              <a:t>3,000 Jews </a:t>
            </a:r>
            <a:r>
              <a:rPr lang="en-US" dirty="0" smtClean="0"/>
              <a:t>were doing some things in worship that were never before seen!</a:t>
            </a:r>
          </a:p>
          <a:p>
            <a:r>
              <a:rPr lang="en-US" dirty="0" smtClean="0"/>
              <a:t>Absent now were all the sacrifices, feasts, and rituals of 1500 years.</a:t>
            </a:r>
            <a:endParaRPr lang="en-US" dirty="0"/>
          </a:p>
        </p:txBody>
      </p:sp>
    </p:spTree>
    <p:extLst>
      <p:ext uri="{BB962C8B-B14F-4D97-AF65-F5344CB8AC3E}">
        <p14:creationId xmlns:p14="http://schemas.microsoft.com/office/powerpoint/2010/main" val="292166822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Acts of the Apostles records these changes.</a:t>
            </a:r>
          </a:p>
          <a:p>
            <a:r>
              <a:rPr lang="en-US" dirty="0" smtClean="0"/>
              <a:t>No </a:t>
            </a:r>
            <a:r>
              <a:rPr lang="en-US" dirty="0" smtClean="0"/>
              <a:t>other book </a:t>
            </a:r>
            <a:r>
              <a:rPr lang="en-US" dirty="0" smtClean="0"/>
              <a:t>in history explains all this.</a:t>
            </a:r>
          </a:p>
          <a:p>
            <a:r>
              <a:rPr lang="en-US" dirty="0" smtClean="0"/>
              <a:t>No other Bible book explains so much.</a:t>
            </a:r>
          </a:p>
          <a:p>
            <a:r>
              <a:rPr lang="en-US" dirty="0" smtClean="0"/>
              <a:t>Something had happened.</a:t>
            </a:r>
          </a:p>
          <a:p>
            <a:r>
              <a:rPr lang="en-US" dirty="0" smtClean="0"/>
              <a:t>Did the instructions come from God</a:t>
            </a:r>
            <a:r>
              <a:rPr lang="en-US" dirty="0"/>
              <a:t>?</a:t>
            </a:r>
          </a:p>
        </p:txBody>
      </p:sp>
    </p:spTree>
    <p:extLst>
      <p:ext uri="{BB962C8B-B14F-4D97-AF65-F5344CB8AC3E}">
        <p14:creationId xmlns:p14="http://schemas.microsoft.com/office/powerpoint/2010/main" val="161357124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434</TotalTime>
  <Words>2782</Words>
  <Application>Microsoft Macintosh PowerPoint</Application>
  <PresentationFormat>On-screen Show (4:3)</PresentationFormat>
  <Paragraphs>182</Paragraphs>
  <Slides>57</Slides>
  <Notes>0</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Default Theme</vt:lpstr>
      <vt:lpstr>LESSON 10  ACTS WITNESSES NEW WORSHIP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10  ACTS WITNESSES NEW WORSHIP</dc:title>
  <dc:creator>Royl</dc:creator>
  <cp:lastModifiedBy>Royl</cp:lastModifiedBy>
  <cp:revision>41</cp:revision>
  <cp:lastPrinted>2016-11-22T13:15:09Z</cp:lastPrinted>
  <dcterms:created xsi:type="dcterms:W3CDTF">2016-11-22T12:07:52Z</dcterms:created>
  <dcterms:modified xsi:type="dcterms:W3CDTF">2017-04-04T11:08:45Z</dcterms:modified>
</cp:coreProperties>
</file>